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61" r:id="rId2"/>
    <p:sldId id="268" r:id="rId3"/>
    <p:sldId id="269" r:id="rId4"/>
    <p:sldId id="266" r:id="rId5"/>
    <p:sldId id="267" r:id="rId6"/>
    <p:sldId id="265" r:id="rId7"/>
    <p:sldId id="264" r:id="rId8"/>
    <p:sldId id="285" r:id="rId9"/>
    <p:sldId id="286" r:id="rId10"/>
    <p:sldId id="272" r:id="rId11"/>
    <p:sldId id="279" r:id="rId12"/>
    <p:sldId id="287" r:id="rId13"/>
    <p:sldId id="289" r:id="rId14"/>
    <p:sldId id="271"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A04D4-99A4-0624-2478-A661188C9F7A}" v="350" dt="2024-02-01T18:53:51.714"/>
    <p1510:client id="{228AA992-EEFE-4371-A3B8-A263DCAD59B4}" v="1" dt="2024-02-02T18:40:07.488"/>
    <p1510:client id="{2662DCA2-9D1B-AC85-9D12-C33B5674C5D3}" v="7" dt="2024-02-01T18:47:53.620"/>
    <p1510:client id="{AB0B9B15-E863-8032-40F4-01CB26E4E07A}" v="136" dt="2024-02-01T18:59:53.649"/>
    <p1510:client id="{F500C23F-5A87-9652-F23C-B6C7C3C86705}" v="149" dt="2024-02-01T18:12:51.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6D5D5-E5C2-4F43-8AB2-39623810E584}" type="datetimeFigureOut">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87DB7-A505-4118-BD7E-F801439361F8}" type="slidenum">
              <a:t>‹#›</a:t>
            </a:fld>
            <a:endParaRPr lang="en-US"/>
          </a:p>
        </p:txBody>
      </p:sp>
    </p:spTree>
    <p:extLst>
      <p:ext uri="{BB962C8B-B14F-4D97-AF65-F5344CB8AC3E}">
        <p14:creationId xmlns:p14="http://schemas.microsoft.com/office/powerpoint/2010/main" val="410268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Technology Updates – make sure that we are capturing all forms of graduates.  timeline will be shared with all of us through Google Drive.  Dropout Prevention handouts that explain proper coding.  We will get a list of NPS students that we need to monitor to ensure they are coded correctly.</a:t>
            </a:r>
          </a:p>
          <a:p>
            <a:r>
              <a:rPr lang="en-US">
                <a:cs typeface="Calibri"/>
              </a:rPr>
              <a:t>College Credit Courses – Dual Enrollment process and opportunities.  Handouts provided that included how to enter grades in our system for dual enrollment students.  Be mindful of drop dates for students that are failing the courses.</a:t>
            </a:r>
          </a:p>
          <a:p>
            <a:r>
              <a:rPr lang="en-US">
                <a:cs typeface="Calibri"/>
              </a:rPr>
              <a:t>Assessment/Graduation Data – Review of Dashboard Data.  Golden State Seal and State Seal of Biliteracy had decreases on the number of students that earned these awards last year compared to the prior year.  Graduation Rate and A-G rates increased for last year as compared to the year prior.  List needs to be returned for Golden State by April 8 from Melissa Hughes to Dr. Freed/ Mary Roy.  State Seal of </a:t>
            </a:r>
            <a:r>
              <a:rPr lang="en-US" err="1">
                <a:cs typeface="Calibri"/>
              </a:rPr>
              <a:t>Bilteracy</a:t>
            </a:r>
            <a:r>
              <a:rPr lang="en-US">
                <a:cs typeface="Calibri"/>
              </a:rPr>
              <a:t> (Stephanie Arrington) - handouts given to show us how students can qualify for this award.  Deadline is April 22 for list to be submitted to Dr. Ayers.</a:t>
            </a:r>
          </a:p>
          <a:p>
            <a:r>
              <a:rPr lang="en-US">
                <a:cs typeface="Calibri"/>
              </a:rPr>
              <a:t>Master Schedule – extra set of eyes as we develop the MS so look for feedback.  Some of which may be feedback that we already know about but it is meant to help guide us.  </a:t>
            </a:r>
          </a:p>
        </p:txBody>
      </p:sp>
      <p:sp>
        <p:nvSpPr>
          <p:cNvPr id="4" name="Slide Number Placeholder 3"/>
          <p:cNvSpPr>
            <a:spLocks noGrp="1"/>
          </p:cNvSpPr>
          <p:nvPr>
            <p:ph type="sldNum" sz="quarter" idx="5"/>
          </p:nvPr>
        </p:nvSpPr>
        <p:spPr/>
        <p:txBody>
          <a:bodyPr/>
          <a:lstStyle/>
          <a:p>
            <a:fld id="{0EB87DB7-A505-4118-BD7E-F801439361F8}" type="slidenum">
              <a:rPr lang="en-US"/>
              <a:t>3</a:t>
            </a:fld>
            <a:endParaRPr lang="en-US"/>
          </a:p>
        </p:txBody>
      </p:sp>
    </p:spTree>
    <p:extLst>
      <p:ext uri="{BB962C8B-B14F-4D97-AF65-F5344CB8AC3E}">
        <p14:creationId xmlns:p14="http://schemas.microsoft.com/office/powerpoint/2010/main" val="41004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will we address students not on track to graduate?</a:t>
            </a:r>
          </a:p>
          <a:p>
            <a:r>
              <a:rPr lang="en-US" b="1">
                <a:cs typeface="Calibri"/>
              </a:rPr>
              <a:t>Me: </a:t>
            </a:r>
            <a:r>
              <a:rPr lang="en-US">
                <a:cs typeface="Calibri"/>
              </a:rPr>
              <a:t>We are utilizing Credit Recovery, May Day, Adult School, Buena Vista HS,  Mt. SAC High School Program and Chaffey College Dual Enrollment options to remediate missing graduation credits. </a:t>
            </a:r>
          </a:p>
          <a:p>
            <a:endParaRPr lang="en-US">
              <a:cs typeface="Calibri"/>
            </a:endParaRPr>
          </a:p>
          <a:p>
            <a:r>
              <a:rPr lang="en-US">
                <a:cs typeface="Calibri"/>
              </a:rPr>
              <a:t>What is the plan to ensure all students complete FAFSA/CADAA/Opt-out by April 26, 2024?</a:t>
            </a:r>
          </a:p>
          <a:p>
            <a:r>
              <a:rPr lang="en-US" b="1">
                <a:cs typeface="Calibri"/>
              </a:rPr>
              <a:t>Me:</a:t>
            </a:r>
            <a:r>
              <a:rPr lang="en-US">
                <a:cs typeface="Calibri"/>
              </a:rPr>
              <a:t> Counselors will conduct application completion Guidance Lessons in Economics/US Gov courses, offer evening student/parent step by step workshops in English and Spanish and offer one on one application completion assistance. Financial Aid Overview workshops will also be offered in the evening to students/parents in collaboration with the California Student Aid Commissions "Cash for College" campaign.</a:t>
            </a:r>
          </a:p>
        </p:txBody>
      </p:sp>
      <p:sp>
        <p:nvSpPr>
          <p:cNvPr id="4" name="Slide Number Placeholder 3"/>
          <p:cNvSpPr>
            <a:spLocks noGrp="1"/>
          </p:cNvSpPr>
          <p:nvPr>
            <p:ph type="sldNum" sz="quarter" idx="5"/>
          </p:nvPr>
        </p:nvSpPr>
        <p:spPr/>
        <p:txBody>
          <a:bodyPr/>
          <a:lstStyle/>
          <a:p>
            <a:fld id="{0EB87DB7-A505-4118-BD7E-F801439361F8}" type="slidenum">
              <a:rPr lang="en-US"/>
              <a:t>4</a:t>
            </a:fld>
            <a:endParaRPr lang="en-US"/>
          </a:p>
        </p:txBody>
      </p:sp>
    </p:spTree>
    <p:extLst>
      <p:ext uri="{BB962C8B-B14F-4D97-AF65-F5344CB8AC3E}">
        <p14:creationId xmlns:p14="http://schemas.microsoft.com/office/powerpoint/2010/main" val="86029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B87DB7-A505-4118-BD7E-F801439361F8}" type="slidenum">
              <a:rPr lang="en-US"/>
              <a:t>5</a:t>
            </a:fld>
            <a:endParaRPr lang="en-US"/>
          </a:p>
        </p:txBody>
      </p:sp>
    </p:spTree>
    <p:extLst>
      <p:ext uri="{BB962C8B-B14F-4D97-AF65-F5344CB8AC3E}">
        <p14:creationId xmlns:p14="http://schemas.microsoft.com/office/powerpoint/2010/main" val="229951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Sophomore class is </a:t>
            </a:r>
          </a:p>
        </p:txBody>
      </p:sp>
      <p:sp>
        <p:nvSpPr>
          <p:cNvPr id="4" name="Slide Number Placeholder 3"/>
          <p:cNvSpPr>
            <a:spLocks noGrp="1"/>
          </p:cNvSpPr>
          <p:nvPr>
            <p:ph type="sldNum" sz="quarter" idx="5"/>
          </p:nvPr>
        </p:nvSpPr>
        <p:spPr/>
        <p:txBody>
          <a:bodyPr/>
          <a:lstStyle/>
          <a:p>
            <a:fld id="{0EB87DB7-A505-4118-BD7E-F801439361F8}" type="slidenum">
              <a:rPr lang="en-US"/>
              <a:t>6</a:t>
            </a:fld>
            <a:endParaRPr lang="en-US"/>
          </a:p>
        </p:txBody>
      </p:sp>
    </p:spTree>
    <p:extLst>
      <p:ext uri="{BB962C8B-B14F-4D97-AF65-F5344CB8AC3E}">
        <p14:creationId xmlns:p14="http://schemas.microsoft.com/office/powerpoint/2010/main" val="52358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a:t>
            </a:r>
            <a:endParaRPr lang="en-US"/>
          </a:p>
          <a:p>
            <a:r>
              <a:rPr lang="en-US">
                <a:cs typeface="Calibri"/>
              </a:rPr>
              <a:t>This year the Counseling Department facilitated grade level specific student/parent nights that provided detailed information on 4-year planning, graduation requirements, A-G course requirements, course descriptions, additional support options and resources available. </a:t>
            </a:r>
          </a:p>
          <a:p>
            <a:endParaRPr lang="en-US">
              <a:cs typeface="Calibri"/>
            </a:endParaRPr>
          </a:p>
          <a:p>
            <a:r>
              <a:rPr lang="en-US">
                <a:cs typeface="Calibri"/>
              </a:rPr>
              <a:t>Counselors also conducted classroom Guidance Lessons by grade level on 4 year planning, A-G course requirements, course descriptions, additional resources available.</a:t>
            </a:r>
          </a:p>
          <a:p>
            <a:endParaRPr lang="en-US">
              <a:cs typeface="Calibri"/>
            </a:endParaRPr>
          </a:p>
          <a:p>
            <a:r>
              <a:rPr lang="en-US">
                <a:cs typeface="Calibri"/>
              </a:rPr>
              <a:t>In a progressive approach anticipating the request of a data monitoring plan on Building Student Agency by SBCSS and exiting students College and Career ready we are in development of a High School Project that incorporates the CVUSD vision statement, 4 C's, Critical Thinking, Creativity, Collaboration and Communication and 21st century skills. The project is a 4 year roll out, cross curriculum, service learning experience collaboration that prepares students to be life ready.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B87DB7-A505-4118-BD7E-F801439361F8}" type="slidenum">
              <a:rPr lang="en-US"/>
              <a:t>7</a:t>
            </a:fld>
            <a:endParaRPr lang="en-US"/>
          </a:p>
        </p:txBody>
      </p:sp>
    </p:spTree>
    <p:extLst>
      <p:ext uri="{BB962C8B-B14F-4D97-AF65-F5344CB8AC3E}">
        <p14:creationId xmlns:p14="http://schemas.microsoft.com/office/powerpoint/2010/main" val="263814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 Math is the subject matter that is being supported most with Science as the second </a:t>
            </a:r>
          </a:p>
        </p:txBody>
      </p:sp>
      <p:sp>
        <p:nvSpPr>
          <p:cNvPr id="4" name="Slide Number Placeholder 3"/>
          <p:cNvSpPr>
            <a:spLocks noGrp="1"/>
          </p:cNvSpPr>
          <p:nvPr>
            <p:ph type="sldNum" sz="quarter" idx="5"/>
          </p:nvPr>
        </p:nvSpPr>
        <p:spPr/>
        <p:txBody>
          <a:bodyPr/>
          <a:lstStyle/>
          <a:p>
            <a:fld id="{0EB87DB7-A505-4118-BD7E-F801439361F8}" type="slidenum">
              <a:rPr lang="en-US"/>
              <a:t>8</a:t>
            </a:fld>
            <a:endParaRPr lang="en-US"/>
          </a:p>
        </p:txBody>
      </p:sp>
    </p:spTree>
    <p:extLst>
      <p:ext uri="{BB962C8B-B14F-4D97-AF65-F5344CB8AC3E}">
        <p14:creationId xmlns:p14="http://schemas.microsoft.com/office/powerpoint/2010/main" val="88620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 CHHS is the only high school in the district that has a statistically significant African American Student Population to be included in the California School dashboard</a:t>
            </a:r>
          </a:p>
        </p:txBody>
      </p:sp>
      <p:sp>
        <p:nvSpPr>
          <p:cNvPr id="4" name="Slide Number Placeholder 3"/>
          <p:cNvSpPr>
            <a:spLocks noGrp="1"/>
          </p:cNvSpPr>
          <p:nvPr>
            <p:ph type="sldNum" sz="quarter" idx="5"/>
          </p:nvPr>
        </p:nvSpPr>
        <p:spPr/>
        <p:txBody>
          <a:bodyPr/>
          <a:lstStyle/>
          <a:p>
            <a:fld id="{0EB87DB7-A505-4118-BD7E-F801439361F8}" type="slidenum">
              <a:rPr lang="en-US"/>
              <a:t>10</a:t>
            </a:fld>
            <a:endParaRPr lang="en-US"/>
          </a:p>
        </p:txBody>
      </p:sp>
    </p:spTree>
    <p:extLst>
      <p:ext uri="{BB962C8B-B14F-4D97-AF65-F5344CB8AC3E}">
        <p14:creationId xmlns:p14="http://schemas.microsoft.com/office/powerpoint/2010/main" val="240126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    Grade level specific student/parent nights that provided detailed information on 4-year planning, graduation requirements, A-G     course requirements, course descriptions, additional support options and resources available</a:t>
            </a:r>
          </a:p>
          <a:p>
            <a:endParaRPr lang="en-US">
              <a:cs typeface="Calibri" panose="020F0502020204030204"/>
            </a:endParaRPr>
          </a:p>
          <a:p>
            <a:pPr marL="285750" indent="-285750">
              <a:buFont typeface="Arial"/>
              <a:buChar char="•"/>
            </a:pPr>
            <a:r>
              <a:rPr lang="en-US"/>
              <a:t>Classroom Guidance Lessons by grade level on 4 year planning, A-G course requirements, course descriptions, additional resources available</a:t>
            </a:r>
            <a:endParaRPr lang="en-US">
              <a:cs typeface="Calibri"/>
            </a:endParaRPr>
          </a:p>
          <a:p>
            <a:pPr marL="285750" indent="-285750">
              <a:buFont typeface="Arial"/>
              <a:buChar char="•"/>
            </a:pPr>
            <a:endParaRPr lang="en-US"/>
          </a:p>
          <a:p>
            <a:pPr marL="285750" indent="-285750">
              <a:buFont typeface="Arial"/>
              <a:buChar char="•"/>
            </a:pPr>
            <a:r>
              <a:rPr lang="en-US"/>
              <a:t>In a progressive approach anticipating the request of a data monitoring plan on Building Student Agency by SBCSS and exiting students College and Career ready we are in development of a High School Project that incorporates the CVUSD vision statement, 4 C's, Critical Thinking, Creativity, Collaboration and Communication and 21st century skills. The project is a 4 year roll out, cross curriculum, service learning experience collaboration that prepares students to be life ready. </a:t>
            </a:r>
            <a:endParaRPr lang="en-US">
              <a:cs typeface="Calibri"/>
            </a:endParaRPr>
          </a:p>
          <a:p>
            <a:pPr marL="285750" indent="-285750">
              <a:buFont typeface="Arial"/>
              <a:buChar char="•"/>
            </a:pPr>
            <a:endParaRPr lang="en-US">
              <a:cs typeface="Calibri"/>
            </a:endParaRPr>
          </a:p>
          <a:p>
            <a:pPr marL="285750" indent="-285750">
              <a:buFont typeface="Arial"/>
              <a:buChar char="•"/>
            </a:pPr>
            <a:r>
              <a:rPr lang="en-US">
                <a:cs typeface="Calibri"/>
              </a:rPr>
              <a:t>Alignment with the ASCA Model, </a:t>
            </a:r>
            <a:r>
              <a:rPr lang="en-US"/>
              <a:t>The ASCA National Model guides school counselors in the development of school counseling programs that:</a:t>
            </a:r>
            <a:endParaRPr lang="en-US">
              <a:cs typeface="Calibri" panose="020F0502020204030204"/>
            </a:endParaRPr>
          </a:p>
          <a:p>
            <a:r>
              <a:rPr lang="en-US"/>
              <a:t>        are based on data-informed decision making</a:t>
            </a:r>
            <a:endParaRPr lang="en-US">
              <a:cs typeface="Calibri"/>
            </a:endParaRPr>
          </a:p>
          <a:p>
            <a:r>
              <a:rPr lang="en-US"/>
              <a:t>        are delivered to all students systematically</a:t>
            </a:r>
            <a:endParaRPr lang="en-US">
              <a:cs typeface="Calibri"/>
            </a:endParaRPr>
          </a:p>
          <a:p>
            <a:r>
              <a:rPr lang="en-US"/>
              <a:t>        include a developmentally appropriate curriculum focused on the mindsets and behaviors all students need for postsecondary readiness and            success</a:t>
            </a:r>
            <a:endParaRPr lang="en-US">
              <a:cs typeface="Calibri"/>
            </a:endParaRPr>
          </a:p>
          <a:p>
            <a:r>
              <a:rPr lang="en-US"/>
              <a:t>       close achievement and opportunity gaps</a:t>
            </a:r>
            <a:endParaRPr lang="en-US">
              <a:cs typeface="Calibri"/>
            </a:endParaRPr>
          </a:p>
          <a:p>
            <a:r>
              <a:rPr lang="en-US"/>
              <a:t>       result in improved student achievement, attendance and discipline</a:t>
            </a:r>
            <a:endParaRPr lang="en-US">
              <a:cs typeface="Calibri"/>
            </a:endParaRPr>
          </a:p>
          <a:p>
            <a:pPr marL="171450" indent="-171450">
              <a:buFont typeface="Arial"/>
              <a:buChar char="•"/>
            </a:pPr>
            <a:endParaRPr lang="en-US">
              <a:cs typeface="Calibri"/>
            </a:endParaRPr>
          </a:p>
          <a:p>
            <a:endParaRPr lang="en-US">
              <a:cs typeface="Calibri"/>
            </a:endParaRPr>
          </a:p>
          <a:p>
            <a:endParaRPr lang="en-US">
              <a:cs typeface="Calibri"/>
            </a:endParaRPr>
          </a:p>
          <a:p>
            <a:pPr marL="285750" indent="-285750">
              <a:buFont typeface="Arial"/>
              <a:buChar char="•"/>
            </a:pP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B87DB7-A505-4118-BD7E-F801439361F8}" type="slidenum">
              <a:rPr lang="en-US"/>
              <a:t>15</a:t>
            </a:fld>
            <a:endParaRPr lang="en-US"/>
          </a:p>
        </p:txBody>
      </p:sp>
    </p:spTree>
    <p:extLst>
      <p:ext uri="{BB962C8B-B14F-4D97-AF65-F5344CB8AC3E}">
        <p14:creationId xmlns:p14="http://schemas.microsoft.com/office/powerpoint/2010/main" val="152689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425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928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551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826172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38037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620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552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215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155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5585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1864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dirty="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2031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646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1552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6079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1214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8128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4/11/2024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268622801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63" name="Picture 162">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5" name="Picture 164">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7" name="Oval 166">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9" name="Picture 168">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1" name="Picture 170">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73" name="Rectangle 172">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idx="4294967295"/>
          </p:nvPr>
        </p:nvSpPr>
        <p:spPr>
          <a:xfrm>
            <a:off x="650669" y="629266"/>
            <a:ext cx="3330328" cy="1641986"/>
          </a:xfrm>
        </p:spPr>
        <p:txBody>
          <a:bodyPr vert="horz" lIns="91440" tIns="45720" rIns="91440" bIns="45720" rtlCol="0" anchor="t">
            <a:normAutofit/>
          </a:bodyPr>
          <a:lstStyle/>
          <a:p>
            <a:r>
              <a:rPr lang="en-US"/>
              <a:t>High School </a:t>
            </a:r>
            <a:br>
              <a:rPr lang="en-US"/>
            </a:br>
            <a:r>
              <a:rPr lang="en-US"/>
              <a:t>Road Show</a:t>
            </a:r>
          </a:p>
        </p:txBody>
      </p:sp>
      <p:pic>
        <p:nvPicPr>
          <p:cNvPr id="3" name="Picture 3" descr="Logo&#10;&#10;Description automatically generated">
            <a:extLst>
              <a:ext uri="{FF2B5EF4-FFF2-40B4-BE49-F238E27FC236}">
                <a16:creationId xmlns:a16="http://schemas.microsoft.com/office/drawing/2014/main" id="{1CF047A4-517A-4121-A1B5-9ECB8E98571A}"/>
              </a:ext>
            </a:extLst>
          </p:cNvPr>
          <p:cNvPicPr>
            <a:picLocks noChangeAspect="1"/>
          </p:cNvPicPr>
          <p:nvPr/>
        </p:nvPicPr>
        <p:blipFill rotWithShape="1">
          <a:blip r:embed="rId7"/>
          <a:srcRect t="1574" r="-3" b="2086"/>
          <a:stretch/>
        </p:blipFill>
        <p:spPr>
          <a:xfrm>
            <a:off x="4634680" y="10"/>
            <a:ext cx="7560130" cy="6857990"/>
          </a:xfrm>
          <a:prstGeom prst="rect">
            <a:avLst/>
          </a:prstGeom>
        </p:spPr>
      </p:pic>
      <p:sp>
        <p:nvSpPr>
          <p:cNvPr id="175" name="Rectangle 174">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Subtitle 2">
            <a:extLst>
              <a:ext uri="{FF2B5EF4-FFF2-40B4-BE49-F238E27FC236}">
                <a16:creationId xmlns:a16="http://schemas.microsoft.com/office/drawing/2014/main" id="{6A6C9362-DF0B-4F70-ADBF-08399D26B5ED}"/>
              </a:ext>
            </a:extLst>
          </p:cNvPr>
          <p:cNvSpPr>
            <a:spLocks noGrp="1"/>
          </p:cNvSpPr>
          <p:nvPr/>
        </p:nvSpPr>
        <p:spPr>
          <a:xfrm>
            <a:off x="650669" y="2438400"/>
            <a:ext cx="3330328" cy="3809999"/>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ts val="1000"/>
              </a:spcBef>
              <a:buClr>
                <a:schemeClr val="bg2">
                  <a:lumMod val="75000"/>
                </a:schemeClr>
              </a:buClr>
              <a:buFont typeface="Arial" panose="020B0604020202020204" pitchFamily="34" charset="0"/>
              <a:buNone/>
              <a:defRPr sz="1400" kern="1200" cap="all" spc="600" baseline="0">
                <a:solidFill>
                  <a:schemeClr val="tx2"/>
                </a:solidFill>
                <a:latin typeface="+mn-lt"/>
                <a:ea typeface="+mn-ea"/>
                <a:cs typeface="+mn-cs"/>
              </a:defRPr>
            </a:lvl1pPr>
            <a:lvl2pPr marL="457200" indent="0" algn="ctr" defTabSz="914400" rtl="0" eaLnBrk="1" latinLnBrk="0" hangingPunct="1">
              <a:lnSpc>
                <a:spcPct val="150000"/>
              </a:lnSpc>
              <a:spcBef>
                <a:spcPts val="500"/>
              </a:spcBef>
              <a:buClr>
                <a:schemeClr val="bg2">
                  <a:lumMod val="75000"/>
                </a:schemeClr>
              </a:buClr>
              <a:buFontTx/>
              <a:buNone/>
              <a:defRPr sz="2000" kern="1200">
                <a:solidFill>
                  <a:schemeClr val="tx2"/>
                </a:solidFill>
                <a:latin typeface="+mn-lt"/>
                <a:ea typeface="+mn-ea"/>
                <a:cs typeface="+mn-cs"/>
              </a:defRPr>
            </a:lvl2pPr>
            <a:lvl3pPr marL="914400" indent="0" algn="ctr" defTabSz="914400" rtl="0" eaLnBrk="1" latinLnBrk="0" hangingPunct="1">
              <a:lnSpc>
                <a:spcPct val="150000"/>
              </a:lnSpc>
              <a:spcBef>
                <a:spcPts val="500"/>
              </a:spcBef>
              <a:buClr>
                <a:schemeClr val="bg2">
                  <a:lumMod val="75000"/>
                </a:schemeClr>
              </a:buClr>
              <a:buFont typeface="Arial" panose="020B0604020202020204" pitchFamily="34" charset="0"/>
              <a:buNone/>
              <a:defRPr sz="1800" b="1" kern="1200">
                <a:solidFill>
                  <a:schemeClr val="tx2"/>
                </a:solidFill>
                <a:latin typeface="+mn-lt"/>
                <a:ea typeface="+mn-ea"/>
                <a:cs typeface="+mn-cs"/>
              </a:defRPr>
            </a:lvl3pPr>
            <a:lvl4pPr marL="1371600" indent="0" algn="ctr" defTabSz="914400" rtl="0" eaLnBrk="1" latinLnBrk="0" hangingPunct="1">
              <a:lnSpc>
                <a:spcPct val="150000"/>
              </a:lnSpc>
              <a:spcBef>
                <a:spcPts val="500"/>
              </a:spcBef>
              <a:buClr>
                <a:schemeClr val="bg2">
                  <a:lumMod val="75000"/>
                </a:schemeClr>
              </a:buClr>
              <a:buFontTx/>
              <a:buNone/>
              <a:defRPr sz="1600" kern="1200">
                <a:solidFill>
                  <a:schemeClr val="tx2"/>
                </a:solidFill>
                <a:latin typeface="+mn-lt"/>
                <a:ea typeface="+mn-ea"/>
                <a:cs typeface="+mn-cs"/>
              </a:defRPr>
            </a:lvl4pPr>
            <a:lvl5pPr marL="1828800" indent="0" algn="ctr" defTabSz="914400" rtl="0" eaLnBrk="1" latinLnBrk="0" hangingPunct="1">
              <a:lnSpc>
                <a:spcPct val="150000"/>
              </a:lnSpc>
              <a:spcBef>
                <a:spcPts val="500"/>
              </a:spcBef>
              <a:buClr>
                <a:schemeClr val="bg2">
                  <a:lumMod val="7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buClr>
                <a:schemeClr val="accent1"/>
              </a:buClr>
              <a:buSzPct val="80000"/>
            </a:pPr>
            <a:r>
              <a:rPr lang="en-US" sz="2400">
                <a:solidFill>
                  <a:schemeClr val="tx1"/>
                </a:solidFill>
                <a:latin typeface="+mj-lt"/>
                <a:ea typeface="+mj-ea"/>
                <a:cs typeface="+mj-cs"/>
              </a:rPr>
              <a:t>2023-2024</a:t>
            </a:r>
          </a:p>
          <a:p>
            <a:pPr algn="l" defTabSz="457200">
              <a:buClr>
                <a:schemeClr val="accent1"/>
              </a:buClr>
              <a:buSzPct val="80000"/>
            </a:pPr>
            <a:r>
              <a:rPr lang="en-US" sz="2400">
                <a:solidFill>
                  <a:schemeClr val="tx1"/>
                </a:solidFill>
                <a:latin typeface="+mj-lt"/>
                <a:ea typeface="+mj-ea"/>
                <a:cs typeface="+mj-cs"/>
              </a:rPr>
              <a:t>School year</a:t>
            </a:r>
          </a:p>
          <a:p>
            <a:pPr indent="-182880" algn="l" defTabSz="457200">
              <a:buClr>
                <a:schemeClr val="accent1"/>
              </a:buClr>
              <a:buSzPct val="80000"/>
              <a:buFont typeface="Wingdings 3" charset="2"/>
              <a:buChar char=""/>
            </a:pPr>
            <a:endParaRPr lang="en-US">
              <a:solidFill>
                <a:schemeClr val="tx1"/>
              </a:solidFill>
              <a:latin typeface="+mj-lt"/>
              <a:ea typeface="+mj-ea"/>
              <a:cs typeface="+mj-cs"/>
            </a:endParaRPr>
          </a:p>
        </p:txBody>
      </p:sp>
    </p:spTree>
    <p:extLst>
      <p:ext uri="{BB962C8B-B14F-4D97-AF65-F5344CB8AC3E}">
        <p14:creationId xmlns:p14="http://schemas.microsoft.com/office/powerpoint/2010/main" val="368028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4EF0-F25B-4983-9336-C83C7701AB87}"/>
              </a:ext>
            </a:extLst>
          </p:cNvPr>
          <p:cNvSpPr>
            <a:spLocks noGrp="1"/>
          </p:cNvSpPr>
          <p:nvPr>
            <p:ph type="title"/>
          </p:nvPr>
        </p:nvSpPr>
        <p:spPr>
          <a:xfrm>
            <a:off x="3579289" y="139567"/>
            <a:ext cx="4436066" cy="732476"/>
          </a:xfrm>
        </p:spPr>
        <p:txBody>
          <a:bodyPr/>
          <a:lstStyle/>
          <a:p>
            <a:r>
              <a:rPr lang="en-US"/>
              <a:t>Enrollment Data</a:t>
            </a:r>
            <a:br>
              <a:rPr lang="en-US"/>
            </a:br>
            <a:endParaRPr lang="en-US"/>
          </a:p>
        </p:txBody>
      </p:sp>
      <p:sp>
        <p:nvSpPr>
          <p:cNvPr id="3" name="TextBox 2">
            <a:extLst>
              <a:ext uri="{FF2B5EF4-FFF2-40B4-BE49-F238E27FC236}">
                <a16:creationId xmlns:a16="http://schemas.microsoft.com/office/drawing/2014/main" id="{2B0E2060-E7EF-4181-9057-B320B680B37A}"/>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6" name="Picture 3" descr="Logo&#10;&#10;Description automatically generated">
            <a:extLst>
              <a:ext uri="{FF2B5EF4-FFF2-40B4-BE49-F238E27FC236}">
                <a16:creationId xmlns:a16="http://schemas.microsoft.com/office/drawing/2014/main" id="{11CEB181-FAC6-45F8-9F02-55EB015711A1}"/>
              </a:ext>
            </a:extLst>
          </p:cNvPr>
          <p:cNvPicPr>
            <a:picLocks noChangeAspect="1"/>
          </p:cNvPicPr>
          <p:nvPr/>
        </p:nvPicPr>
        <p:blipFill rotWithShape="1">
          <a:blip r:embed="rId3"/>
          <a:srcRect t="1574" r="-3" b="2086"/>
          <a:stretch/>
        </p:blipFill>
        <p:spPr>
          <a:xfrm>
            <a:off x="10140822" y="1355110"/>
            <a:ext cx="1800098" cy="1646880"/>
          </a:xfrm>
          <a:prstGeom prst="rect">
            <a:avLst/>
          </a:prstGeom>
        </p:spPr>
      </p:pic>
      <p:pic>
        <p:nvPicPr>
          <p:cNvPr id="4" name="Picture 3">
            <a:extLst>
              <a:ext uri="{FF2B5EF4-FFF2-40B4-BE49-F238E27FC236}">
                <a16:creationId xmlns:a16="http://schemas.microsoft.com/office/drawing/2014/main" id="{E91ABB8C-C49B-4A2F-83A8-D3C5B7F15285}"/>
              </a:ext>
            </a:extLst>
          </p:cNvPr>
          <p:cNvPicPr>
            <a:picLocks noChangeAspect="1"/>
          </p:cNvPicPr>
          <p:nvPr/>
        </p:nvPicPr>
        <p:blipFill>
          <a:blip r:embed="rId4"/>
          <a:stretch>
            <a:fillRect/>
          </a:stretch>
        </p:blipFill>
        <p:spPr>
          <a:xfrm>
            <a:off x="2603957" y="869156"/>
            <a:ext cx="6376869" cy="5703094"/>
          </a:xfrm>
          <a:prstGeom prst="rect">
            <a:avLst/>
          </a:prstGeom>
        </p:spPr>
      </p:pic>
      <p:sp>
        <p:nvSpPr>
          <p:cNvPr id="7" name="TextBox 6">
            <a:extLst>
              <a:ext uri="{FF2B5EF4-FFF2-40B4-BE49-F238E27FC236}">
                <a16:creationId xmlns:a16="http://schemas.microsoft.com/office/drawing/2014/main" id="{7EC4133E-8643-6925-61DD-9BDC8646B495}"/>
              </a:ext>
            </a:extLst>
          </p:cNvPr>
          <p:cNvSpPr txBox="1"/>
          <p:nvPr/>
        </p:nvSpPr>
        <p:spPr>
          <a:xfrm>
            <a:off x="8971953" y="6387703"/>
            <a:ext cx="34670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California Dashboard 2023</a:t>
            </a:r>
          </a:p>
        </p:txBody>
      </p:sp>
    </p:spTree>
    <p:extLst>
      <p:ext uri="{BB962C8B-B14F-4D97-AF65-F5344CB8AC3E}">
        <p14:creationId xmlns:p14="http://schemas.microsoft.com/office/powerpoint/2010/main" val="108238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CE58-0365-47E6-9ACB-758E79163067}"/>
              </a:ext>
            </a:extLst>
          </p:cNvPr>
          <p:cNvSpPr>
            <a:spLocks noGrp="1"/>
          </p:cNvSpPr>
          <p:nvPr>
            <p:ph type="title"/>
          </p:nvPr>
        </p:nvSpPr>
        <p:spPr>
          <a:xfrm>
            <a:off x="562604" y="379649"/>
            <a:ext cx="10135407" cy="1400530"/>
          </a:xfrm>
        </p:spPr>
        <p:txBody>
          <a:bodyPr/>
          <a:lstStyle/>
          <a:p>
            <a:pPr algn="ctr"/>
            <a:r>
              <a:rPr lang="en-US" sz="3600" b="1"/>
              <a:t>School Graduation Rate </a:t>
            </a:r>
            <a:br>
              <a:rPr lang="en-US" sz="3600" b="1"/>
            </a:br>
            <a:r>
              <a:rPr lang="en-US" sz="3600" b="1"/>
              <a:t>Compared to District and State</a:t>
            </a:r>
            <a:endParaRPr lang="en-US" sz="3600"/>
          </a:p>
          <a:p>
            <a:br>
              <a:rPr lang="en-US"/>
            </a:br>
            <a:endParaRPr lang="en-US"/>
          </a:p>
        </p:txBody>
      </p:sp>
      <p:pic>
        <p:nvPicPr>
          <p:cNvPr id="5" name="Picture 4" descr="Logo&#10;&#10;Description automatically generated">
            <a:extLst>
              <a:ext uri="{FF2B5EF4-FFF2-40B4-BE49-F238E27FC236}">
                <a16:creationId xmlns:a16="http://schemas.microsoft.com/office/drawing/2014/main" id="{D386C17F-75FF-4B3E-9839-3CF774A30ABA}"/>
              </a:ext>
            </a:extLst>
          </p:cNvPr>
          <p:cNvPicPr>
            <a:picLocks noChangeAspect="1"/>
          </p:cNvPicPr>
          <p:nvPr/>
        </p:nvPicPr>
        <p:blipFill>
          <a:blip r:embed="rId2"/>
          <a:stretch>
            <a:fillRect/>
          </a:stretch>
        </p:blipFill>
        <p:spPr>
          <a:xfrm>
            <a:off x="792922" y="420154"/>
            <a:ext cx="1296505" cy="1318692"/>
          </a:xfrm>
          <a:prstGeom prst="rect">
            <a:avLst/>
          </a:prstGeom>
        </p:spPr>
      </p:pic>
      <p:pic>
        <p:nvPicPr>
          <p:cNvPr id="3" name="Picture 2">
            <a:extLst>
              <a:ext uri="{FF2B5EF4-FFF2-40B4-BE49-F238E27FC236}">
                <a16:creationId xmlns:a16="http://schemas.microsoft.com/office/drawing/2014/main" id="{1FD5045C-BC51-D7FE-8FED-5B978600AABB}"/>
              </a:ext>
            </a:extLst>
          </p:cNvPr>
          <p:cNvPicPr>
            <a:picLocks noChangeAspect="1"/>
          </p:cNvPicPr>
          <p:nvPr/>
        </p:nvPicPr>
        <p:blipFill>
          <a:blip r:embed="rId3"/>
          <a:stretch>
            <a:fillRect/>
          </a:stretch>
        </p:blipFill>
        <p:spPr>
          <a:xfrm>
            <a:off x="1019175" y="1916906"/>
            <a:ext cx="10153651" cy="4417219"/>
          </a:xfrm>
          <a:prstGeom prst="rect">
            <a:avLst/>
          </a:prstGeom>
        </p:spPr>
      </p:pic>
      <p:sp>
        <p:nvSpPr>
          <p:cNvPr id="6" name="TextBox 5">
            <a:extLst>
              <a:ext uri="{FF2B5EF4-FFF2-40B4-BE49-F238E27FC236}">
                <a16:creationId xmlns:a16="http://schemas.microsoft.com/office/drawing/2014/main" id="{A8AA618D-8437-2983-D2B7-D481C0F895EB}"/>
              </a:ext>
            </a:extLst>
          </p:cNvPr>
          <p:cNvSpPr txBox="1"/>
          <p:nvPr/>
        </p:nvSpPr>
        <p:spPr>
          <a:xfrm>
            <a:off x="10132219" y="6398418"/>
            <a:ext cx="1912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(1.2% increase)</a:t>
            </a:r>
          </a:p>
        </p:txBody>
      </p:sp>
      <p:sp>
        <p:nvSpPr>
          <p:cNvPr id="8" name="TextBox 7">
            <a:extLst>
              <a:ext uri="{FF2B5EF4-FFF2-40B4-BE49-F238E27FC236}">
                <a16:creationId xmlns:a16="http://schemas.microsoft.com/office/drawing/2014/main" id="{19F6AFB1-9220-4E4C-C27D-98A40BB8FD47}"/>
              </a:ext>
            </a:extLst>
          </p:cNvPr>
          <p:cNvSpPr txBox="1"/>
          <p:nvPr/>
        </p:nvSpPr>
        <p:spPr>
          <a:xfrm>
            <a:off x="7043141" y="6399609"/>
            <a:ext cx="34670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California Dashboard 2023</a:t>
            </a:r>
          </a:p>
        </p:txBody>
      </p:sp>
    </p:spTree>
    <p:extLst>
      <p:ext uri="{BB962C8B-B14F-4D97-AF65-F5344CB8AC3E}">
        <p14:creationId xmlns:p14="http://schemas.microsoft.com/office/powerpoint/2010/main" val="229937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0FCF-CC06-8203-DC33-CB5402247B19}"/>
              </a:ext>
            </a:extLst>
          </p:cNvPr>
          <p:cNvSpPr>
            <a:spLocks noGrp="1"/>
          </p:cNvSpPr>
          <p:nvPr>
            <p:ph type="title"/>
          </p:nvPr>
        </p:nvSpPr>
        <p:spPr/>
        <p:txBody>
          <a:bodyPr/>
          <a:lstStyle/>
          <a:p>
            <a:pPr algn="ctr">
              <a:spcBef>
                <a:spcPts val="0"/>
              </a:spcBef>
            </a:pPr>
            <a:r>
              <a:rPr lang="en-US"/>
              <a:t>English Learners</a:t>
            </a:r>
          </a:p>
        </p:txBody>
      </p:sp>
      <p:sp>
        <p:nvSpPr>
          <p:cNvPr id="3" name="Content Placeholder 2">
            <a:extLst>
              <a:ext uri="{FF2B5EF4-FFF2-40B4-BE49-F238E27FC236}">
                <a16:creationId xmlns:a16="http://schemas.microsoft.com/office/drawing/2014/main" id="{2E108908-CF7E-0582-EF84-2C04AC39CFCF}"/>
              </a:ext>
            </a:extLst>
          </p:cNvPr>
          <p:cNvSpPr>
            <a:spLocks noGrp="1"/>
          </p:cNvSpPr>
          <p:nvPr>
            <p:ph idx="1"/>
          </p:nvPr>
        </p:nvSpPr>
        <p:spPr/>
        <p:txBody>
          <a:bodyPr vert="horz" lIns="91440" tIns="45720" rIns="91440" bIns="45720" rtlCol="0" anchor="t">
            <a:normAutofit/>
          </a:bodyPr>
          <a:lstStyle/>
          <a:p>
            <a:r>
              <a:rPr lang="en-US"/>
              <a:t>School wide strategies in all courses outside of ELD?</a:t>
            </a:r>
          </a:p>
          <a:p>
            <a:r>
              <a:rPr lang="en-US"/>
              <a:t>Supports provided to teachers to plan for meeting the needs of English Learners?</a:t>
            </a:r>
          </a:p>
          <a:p>
            <a:pPr lvl="1"/>
            <a:r>
              <a:rPr lang="en-US"/>
              <a:t>Lunch Tutoring</a:t>
            </a:r>
          </a:p>
          <a:p>
            <a:pPr lvl="1"/>
            <a:r>
              <a:rPr lang="en-US"/>
              <a:t>Partnering during independent work</a:t>
            </a:r>
          </a:p>
          <a:p>
            <a:pPr lvl="1"/>
            <a:r>
              <a:rPr lang="en-US"/>
              <a:t>Frontloading with rubrics for assignments and projects</a:t>
            </a:r>
          </a:p>
          <a:p>
            <a:pPr lvl="1"/>
            <a:r>
              <a:rPr lang="en-US"/>
              <a:t>Differentiation of instruction</a:t>
            </a:r>
          </a:p>
          <a:p>
            <a:pPr lvl="1"/>
            <a:r>
              <a:rPr lang="en-US"/>
              <a:t>Tutor.com</a:t>
            </a:r>
          </a:p>
          <a:p>
            <a:endParaRPr lang="en-US"/>
          </a:p>
        </p:txBody>
      </p:sp>
    </p:spTree>
    <p:extLst>
      <p:ext uri="{BB962C8B-B14F-4D97-AF65-F5344CB8AC3E}">
        <p14:creationId xmlns:p14="http://schemas.microsoft.com/office/powerpoint/2010/main" val="99445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D5C2-5C06-CEFA-87E2-62249094A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FCE83-B807-B4E3-D874-D5E0D0C90262}"/>
              </a:ext>
            </a:extLst>
          </p:cNvPr>
          <p:cNvSpPr>
            <a:spLocks noGrp="1"/>
          </p:cNvSpPr>
          <p:nvPr>
            <p:ph type="title"/>
          </p:nvPr>
        </p:nvSpPr>
        <p:spPr>
          <a:xfrm>
            <a:off x="887411" y="757518"/>
            <a:ext cx="9404723" cy="1400530"/>
          </a:xfrm>
        </p:spPr>
        <p:txBody>
          <a:bodyPr/>
          <a:lstStyle/>
          <a:p>
            <a:pPr algn="ctr"/>
            <a:r>
              <a:rPr lang="en-US" sz="4400" b="1"/>
              <a:t>AP Testing</a:t>
            </a:r>
          </a:p>
        </p:txBody>
      </p:sp>
      <p:pic>
        <p:nvPicPr>
          <p:cNvPr id="8" name="Picture 3" descr="Logo&#10;&#10;Description automatically generated">
            <a:extLst>
              <a:ext uri="{FF2B5EF4-FFF2-40B4-BE49-F238E27FC236}">
                <a16:creationId xmlns:a16="http://schemas.microsoft.com/office/drawing/2014/main" id="{DDE75037-19DD-7EE1-6580-350C3EA57B8E}"/>
              </a:ext>
            </a:extLst>
          </p:cNvPr>
          <p:cNvPicPr>
            <a:picLocks noChangeAspect="1"/>
          </p:cNvPicPr>
          <p:nvPr/>
        </p:nvPicPr>
        <p:blipFill rotWithShape="1">
          <a:blip r:embed="rId2"/>
          <a:srcRect t="1574" r="-3" b="2086"/>
          <a:stretch/>
        </p:blipFill>
        <p:spPr>
          <a:xfrm>
            <a:off x="10318622" y="5091670"/>
            <a:ext cx="1800098" cy="1646880"/>
          </a:xfrm>
          <a:prstGeom prst="rect">
            <a:avLst/>
          </a:prstGeom>
        </p:spPr>
      </p:pic>
      <p:graphicFrame>
        <p:nvGraphicFramePr>
          <p:cNvPr id="18" name="Table 17">
            <a:extLst>
              <a:ext uri="{FF2B5EF4-FFF2-40B4-BE49-F238E27FC236}">
                <a16:creationId xmlns:a16="http://schemas.microsoft.com/office/drawing/2014/main" id="{14B252FC-6320-B545-6784-EA5160614997}"/>
              </a:ext>
            </a:extLst>
          </p:cNvPr>
          <p:cNvGraphicFramePr>
            <a:graphicFrameLocks noGrp="1"/>
          </p:cNvGraphicFramePr>
          <p:nvPr>
            <p:extLst>
              <p:ext uri="{D42A27DB-BD31-4B8C-83A1-F6EECF244321}">
                <p14:modId xmlns:p14="http://schemas.microsoft.com/office/powerpoint/2010/main" val="1313081741"/>
              </p:ext>
            </p:extLst>
          </p:nvPr>
        </p:nvGraphicFramePr>
        <p:xfrm>
          <a:off x="1244600" y="2146300"/>
          <a:ext cx="9714219" cy="2828807"/>
        </p:xfrm>
        <a:graphic>
          <a:graphicData uri="http://schemas.openxmlformats.org/drawingml/2006/table">
            <a:tbl>
              <a:tblPr firstRow="1" bandRow="1">
                <a:tableStyleId>{5C22544A-7EE6-4342-B048-85BDC9FD1C3A}</a:tableStyleId>
              </a:tblPr>
              <a:tblGrid>
                <a:gridCol w="4001739">
                  <a:extLst>
                    <a:ext uri="{9D8B030D-6E8A-4147-A177-3AD203B41FA5}">
                      <a16:colId xmlns:a16="http://schemas.microsoft.com/office/drawing/2014/main" val="2437897585"/>
                    </a:ext>
                  </a:extLst>
                </a:gridCol>
                <a:gridCol w="1468722">
                  <a:extLst>
                    <a:ext uri="{9D8B030D-6E8A-4147-A177-3AD203B41FA5}">
                      <a16:colId xmlns:a16="http://schemas.microsoft.com/office/drawing/2014/main" val="1787372478"/>
                    </a:ext>
                  </a:extLst>
                </a:gridCol>
                <a:gridCol w="2129958">
                  <a:extLst>
                    <a:ext uri="{9D8B030D-6E8A-4147-A177-3AD203B41FA5}">
                      <a16:colId xmlns:a16="http://schemas.microsoft.com/office/drawing/2014/main" val="71105136"/>
                    </a:ext>
                  </a:extLst>
                </a:gridCol>
                <a:gridCol w="2113800">
                  <a:extLst>
                    <a:ext uri="{9D8B030D-6E8A-4147-A177-3AD203B41FA5}">
                      <a16:colId xmlns:a16="http://schemas.microsoft.com/office/drawing/2014/main" val="3130442675"/>
                    </a:ext>
                  </a:extLst>
                </a:gridCol>
              </a:tblGrid>
              <a:tr h="584011">
                <a:tc>
                  <a:txBody>
                    <a:bodyPr/>
                    <a:lstStyle/>
                    <a:p>
                      <a:endParaRPr lang="en-US"/>
                    </a:p>
                  </a:txBody>
                  <a:tcPr/>
                </a:tc>
                <a:tc>
                  <a:txBody>
                    <a:bodyPr/>
                    <a:lstStyle/>
                    <a:p>
                      <a:pPr algn="ctr"/>
                      <a:r>
                        <a:rPr lang="en-US" sz="2400" b="0" i="0" u="none" strike="noStrike" kern="1200">
                          <a:solidFill>
                            <a:srgbClr val="002060"/>
                          </a:solidFill>
                          <a:latin typeface="Century Gothic"/>
                          <a:ea typeface="+mn-ea"/>
                          <a:cs typeface="+mn-cs"/>
                        </a:rPr>
                        <a:t>2021-22</a:t>
                      </a:r>
                    </a:p>
                  </a:txBody>
                  <a:tcPr/>
                </a:tc>
                <a:tc>
                  <a:txBody>
                    <a:bodyPr/>
                    <a:lstStyle/>
                    <a:p>
                      <a:pPr algn="ctr"/>
                      <a:r>
                        <a:rPr lang="en-US" sz="2400" b="0" i="0" u="none" strike="noStrike" kern="1200">
                          <a:solidFill>
                            <a:srgbClr val="002060"/>
                          </a:solidFill>
                          <a:latin typeface="Century Gothic"/>
                          <a:ea typeface="+mn-ea"/>
                          <a:cs typeface="+mn-cs"/>
                        </a:rPr>
                        <a:t>2022-23</a:t>
                      </a:r>
                    </a:p>
                  </a:txBody>
                  <a:tcPr/>
                </a:tc>
                <a:tc>
                  <a:txBody>
                    <a:bodyPr/>
                    <a:lstStyle/>
                    <a:p>
                      <a:pPr algn="ctr"/>
                      <a:r>
                        <a:rPr lang="en-US" sz="2400" b="0" i="0" u="none" strike="noStrike" kern="1200">
                          <a:solidFill>
                            <a:srgbClr val="002060"/>
                          </a:solidFill>
                          <a:latin typeface="Century Gothic"/>
                          <a:ea typeface="+mn-ea"/>
                          <a:cs typeface="+mn-cs"/>
                        </a:rPr>
                        <a:t>2023-24</a:t>
                      </a:r>
                    </a:p>
                  </a:txBody>
                  <a:tcPr/>
                </a:tc>
                <a:extLst>
                  <a:ext uri="{0D108BD9-81ED-4DB2-BD59-A6C34878D82A}">
                    <a16:rowId xmlns:a16="http://schemas.microsoft.com/office/drawing/2014/main" val="1064765771"/>
                  </a:ext>
                </a:extLst>
              </a:tr>
              <a:tr h="711764">
                <a:tc>
                  <a:txBody>
                    <a:bodyPr/>
                    <a:lstStyle/>
                    <a:p>
                      <a:pPr marL="0" lvl="0" algn="l" defTabSz="457200" rtl="0" eaLnBrk="1" latinLnBrk="0" hangingPunct="1">
                        <a:buNone/>
                      </a:pPr>
                      <a:r>
                        <a:rPr lang="en-US" sz="2400" b="0" i="0" u="none" strike="noStrike" kern="1200" noProof="0">
                          <a:solidFill>
                            <a:srgbClr val="002060"/>
                          </a:solidFill>
                          <a:latin typeface="Century Gothic"/>
                          <a:ea typeface="+mn-ea"/>
                          <a:cs typeface="+mn-cs"/>
                        </a:rPr>
                        <a:t>Number of AP courses:</a:t>
                      </a:r>
                      <a:endParaRPr lang="en-US" sz="2400" b="0" i="0" u="none" strike="noStrike" kern="1200">
                        <a:solidFill>
                          <a:srgbClr val="002060"/>
                        </a:solidFill>
                        <a:latin typeface="Century Gothic"/>
                        <a:ea typeface="+mn-ea"/>
                        <a:cs typeface="+mn-cs"/>
                      </a:endParaRPr>
                    </a:p>
                  </a:txBody>
                  <a:tcPr/>
                </a:tc>
                <a:tc>
                  <a:txBody>
                    <a:bodyPr/>
                    <a:lstStyle/>
                    <a:p>
                      <a:pPr algn="ctr"/>
                      <a:r>
                        <a:rPr lang="en-US" sz="2400" b="0" i="0" u="none" strike="noStrike" kern="1200">
                          <a:solidFill>
                            <a:srgbClr val="002060"/>
                          </a:solidFill>
                          <a:latin typeface="Century Gothic"/>
                          <a:ea typeface="+mn-ea"/>
                          <a:cs typeface="+mn-cs"/>
                        </a:rPr>
                        <a:t>25</a:t>
                      </a:r>
                    </a:p>
                  </a:txBody>
                  <a:tcPr/>
                </a:tc>
                <a:tc>
                  <a:txBody>
                    <a:bodyPr/>
                    <a:lstStyle/>
                    <a:p>
                      <a:pPr algn="ctr"/>
                      <a:r>
                        <a:rPr lang="en-US" sz="2400" b="0" i="0" u="none" strike="noStrike" kern="1200">
                          <a:solidFill>
                            <a:srgbClr val="002060"/>
                          </a:solidFill>
                          <a:latin typeface="Century Gothic"/>
                          <a:ea typeface="+mn-ea"/>
                          <a:cs typeface="+mn-cs"/>
                        </a:rPr>
                        <a:t>25</a:t>
                      </a:r>
                    </a:p>
                  </a:txBody>
                  <a:tcPr/>
                </a:tc>
                <a:tc>
                  <a:txBody>
                    <a:bodyPr/>
                    <a:lstStyle/>
                    <a:p>
                      <a:pPr algn="ctr"/>
                      <a:r>
                        <a:rPr lang="en-US" sz="2400" b="0" i="0" u="none" strike="noStrike" kern="1200">
                          <a:solidFill>
                            <a:srgbClr val="002060"/>
                          </a:solidFill>
                          <a:latin typeface="Century Gothic"/>
                          <a:ea typeface="+mn-ea"/>
                          <a:cs typeface="+mn-cs"/>
                        </a:rPr>
                        <a:t>25</a:t>
                      </a:r>
                    </a:p>
                  </a:txBody>
                  <a:tcPr/>
                </a:tc>
                <a:extLst>
                  <a:ext uri="{0D108BD9-81ED-4DB2-BD59-A6C34878D82A}">
                    <a16:rowId xmlns:a16="http://schemas.microsoft.com/office/drawing/2014/main" val="2933080511"/>
                  </a:ext>
                </a:extLst>
              </a:tr>
              <a:tr h="766516">
                <a:tc>
                  <a:txBody>
                    <a:bodyPr/>
                    <a:lstStyle/>
                    <a:p>
                      <a:pPr marL="0" lvl="0" algn="l" defTabSz="457200" rtl="0" eaLnBrk="1" latinLnBrk="0" hangingPunct="1">
                        <a:buNone/>
                      </a:pPr>
                      <a:r>
                        <a:rPr lang="en-US" sz="2400" b="0" i="0" u="none" strike="noStrike" kern="1200" noProof="0">
                          <a:solidFill>
                            <a:srgbClr val="002060"/>
                          </a:solidFill>
                          <a:latin typeface="Century Gothic"/>
                          <a:ea typeface="+mn-ea"/>
                          <a:cs typeface="+mn-cs"/>
                        </a:rPr>
                        <a:t>Enrollments:</a:t>
                      </a:r>
                    </a:p>
                  </a:txBody>
                  <a:tcPr/>
                </a:tc>
                <a:tc>
                  <a:txBody>
                    <a:bodyPr/>
                    <a:lstStyle/>
                    <a:p>
                      <a:pPr algn="ctr"/>
                      <a:r>
                        <a:rPr lang="en-US" sz="2400" b="0" i="0" u="none" strike="noStrike" kern="1200">
                          <a:solidFill>
                            <a:srgbClr val="002060"/>
                          </a:solidFill>
                          <a:latin typeface="Century Gothic"/>
                          <a:ea typeface="+mn-ea"/>
                          <a:cs typeface="+mn-cs"/>
                        </a:rPr>
                        <a:t>1619</a:t>
                      </a:r>
                    </a:p>
                  </a:txBody>
                  <a:tcPr/>
                </a:tc>
                <a:tc>
                  <a:txBody>
                    <a:bodyPr/>
                    <a:lstStyle/>
                    <a:p>
                      <a:pPr algn="ctr"/>
                      <a:r>
                        <a:rPr lang="en-US" sz="2400" b="0" i="0" u="none" strike="noStrike" kern="1200">
                          <a:solidFill>
                            <a:srgbClr val="002060"/>
                          </a:solidFill>
                          <a:latin typeface="Century Gothic"/>
                          <a:ea typeface="+mn-ea"/>
                          <a:cs typeface="+mn-cs"/>
                        </a:rPr>
                        <a:t>1899 (17% </a:t>
                      </a:r>
                      <a:r>
                        <a:rPr lang="en-US" sz="2400" b="0" i="0" u="none" strike="noStrike" kern="1200" noProof="0">
                          <a:solidFill>
                            <a:srgbClr val="002060"/>
                          </a:solidFill>
                          <a:latin typeface="Century Gothic"/>
                        </a:rPr>
                        <a:t>↑</a:t>
                      </a:r>
                      <a:r>
                        <a:rPr lang="en-US" sz="2400" b="0" i="0" u="none" strike="noStrike" kern="1200">
                          <a:solidFill>
                            <a:srgbClr val="002060"/>
                          </a:solidFill>
                          <a:latin typeface="Century Gothic"/>
                          <a:ea typeface="+mn-ea"/>
                          <a:cs typeface="+mn-cs"/>
                        </a:rPr>
                        <a:t>)</a:t>
                      </a:r>
                    </a:p>
                  </a:txBody>
                  <a:tcPr/>
                </a:tc>
                <a:tc>
                  <a:txBody>
                    <a:bodyPr/>
                    <a:lstStyle/>
                    <a:p>
                      <a:pPr algn="ctr"/>
                      <a:r>
                        <a:rPr lang="en-US" sz="2400" b="0" i="0" u="none" strike="noStrike" kern="1200">
                          <a:solidFill>
                            <a:srgbClr val="002060"/>
                          </a:solidFill>
                          <a:latin typeface="Century Gothic"/>
                          <a:ea typeface="+mn-ea"/>
                          <a:cs typeface="+mn-cs"/>
                        </a:rPr>
                        <a:t>2117 (11% </a:t>
                      </a:r>
                      <a:r>
                        <a:rPr lang="en-US" sz="2400" b="0" i="0" u="none" strike="noStrike" kern="1200" noProof="0">
                          <a:solidFill>
                            <a:srgbClr val="002060"/>
                          </a:solidFill>
                          <a:latin typeface="Century Gothic"/>
                        </a:rPr>
                        <a:t>↑</a:t>
                      </a:r>
                      <a:r>
                        <a:rPr lang="en-US" sz="2400" b="0" i="0" u="none" strike="noStrike" kern="1200">
                          <a:solidFill>
                            <a:srgbClr val="002060"/>
                          </a:solidFill>
                          <a:latin typeface="Century Gothic"/>
                          <a:ea typeface="+mn-ea"/>
                          <a:cs typeface="+mn-cs"/>
                        </a:rPr>
                        <a:t>)</a:t>
                      </a:r>
                    </a:p>
                  </a:txBody>
                  <a:tcPr/>
                </a:tc>
                <a:extLst>
                  <a:ext uri="{0D108BD9-81ED-4DB2-BD59-A6C34878D82A}">
                    <a16:rowId xmlns:a16="http://schemas.microsoft.com/office/drawing/2014/main" val="850067162"/>
                  </a:ext>
                </a:extLst>
              </a:tr>
              <a:tr h="766516">
                <a:tc>
                  <a:txBody>
                    <a:bodyPr/>
                    <a:lstStyle/>
                    <a:p>
                      <a:pPr marL="0" lvl="0" algn="l" defTabSz="457200" rtl="0" eaLnBrk="1" latinLnBrk="0" hangingPunct="1">
                        <a:buNone/>
                      </a:pPr>
                      <a:r>
                        <a:rPr lang="en-US" sz="2400" b="0" i="0" u="none" strike="noStrike" kern="1200" noProof="0">
                          <a:solidFill>
                            <a:srgbClr val="002060"/>
                          </a:solidFill>
                          <a:latin typeface="Century Gothic"/>
                          <a:ea typeface="+mn-ea"/>
                          <a:cs typeface="+mn-cs"/>
                        </a:rPr>
                        <a:t>Tests Registered:</a:t>
                      </a:r>
                      <a:endParaRPr lang="en-US" sz="2400" b="0" i="0" u="none" strike="noStrike" kern="1200">
                        <a:solidFill>
                          <a:srgbClr val="002060"/>
                        </a:solidFill>
                        <a:latin typeface="Century Gothic"/>
                        <a:ea typeface="+mn-ea"/>
                        <a:cs typeface="+mn-cs"/>
                      </a:endParaRPr>
                    </a:p>
                  </a:txBody>
                  <a:tcPr/>
                </a:tc>
                <a:tc>
                  <a:txBody>
                    <a:bodyPr/>
                    <a:lstStyle/>
                    <a:p>
                      <a:pPr algn="ctr"/>
                      <a:r>
                        <a:rPr lang="en-US" sz="2400" b="0" i="0" u="none" strike="noStrike" kern="1200">
                          <a:solidFill>
                            <a:srgbClr val="002060"/>
                          </a:solidFill>
                          <a:latin typeface="Century Gothic"/>
                          <a:ea typeface="+mn-ea"/>
                          <a:cs typeface="+mn-cs"/>
                        </a:rPr>
                        <a:t>1261</a:t>
                      </a:r>
                    </a:p>
                  </a:txBody>
                  <a:tcPr/>
                </a:tc>
                <a:tc>
                  <a:txBody>
                    <a:bodyPr/>
                    <a:lstStyle/>
                    <a:p>
                      <a:pPr algn="ctr"/>
                      <a:r>
                        <a:rPr lang="en-US" sz="2400" b="0" i="0" u="none" strike="noStrike" kern="1200">
                          <a:solidFill>
                            <a:srgbClr val="002060"/>
                          </a:solidFill>
                          <a:latin typeface="Century Gothic"/>
                          <a:ea typeface="+mn-ea"/>
                          <a:cs typeface="+mn-cs"/>
                        </a:rPr>
                        <a:t>1483 (17% </a:t>
                      </a:r>
                      <a:r>
                        <a:rPr lang="en-US" sz="2400" b="0" i="0" u="none" strike="noStrike" kern="1200" noProof="0">
                          <a:solidFill>
                            <a:srgbClr val="002060"/>
                          </a:solidFill>
                          <a:latin typeface="Century Gothic"/>
                        </a:rPr>
                        <a:t>↑</a:t>
                      </a:r>
                      <a:r>
                        <a:rPr lang="en-US" sz="2400" b="0" i="0" u="none" strike="noStrike" kern="1200">
                          <a:solidFill>
                            <a:srgbClr val="002060"/>
                          </a:solidFill>
                          <a:latin typeface="Century Gothic"/>
                          <a:ea typeface="+mn-ea"/>
                          <a:cs typeface="+mn-cs"/>
                        </a:rPr>
                        <a:t>)</a:t>
                      </a:r>
                    </a:p>
                  </a:txBody>
                  <a:tcPr/>
                </a:tc>
                <a:tc>
                  <a:txBody>
                    <a:bodyPr/>
                    <a:lstStyle/>
                    <a:p>
                      <a:pPr algn="ctr"/>
                      <a:r>
                        <a:rPr lang="en-US" sz="2400" b="0" i="0" u="none" strike="noStrike" kern="1200">
                          <a:solidFill>
                            <a:srgbClr val="002060"/>
                          </a:solidFill>
                          <a:latin typeface="Century Gothic"/>
                          <a:ea typeface="+mn-ea"/>
                          <a:cs typeface="+mn-cs"/>
                        </a:rPr>
                        <a:t>1801(21% </a:t>
                      </a:r>
                      <a:r>
                        <a:rPr lang="en-US" sz="2400" b="0" i="0" u="none" strike="noStrike" kern="1200" noProof="0">
                          <a:solidFill>
                            <a:srgbClr val="002060"/>
                          </a:solidFill>
                          <a:latin typeface="Century Gothic"/>
                        </a:rPr>
                        <a:t>↑</a:t>
                      </a:r>
                      <a:r>
                        <a:rPr lang="en-US" sz="2400" b="0" i="0" u="none" strike="noStrike" kern="1200">
                          <a:solidFill>
                            <a:srgbClr val="002060"/>
                          </a:solidFill>
                          <a:latin typeface="Century Gothic"/>
                          <a:ea typeface="+mn-ea"/>
                          <a:cs typeface="+mn-cs"/>
                        </a:rPr>
                        <a:t>)</a:t>
                      </a:r>
                    </a:p>
                  </a:txBody>
                  <a:tcPr/>
                </a:tc>
                <a:extLst>
                  <a:ext uri="{0D108BD9-81ED-4DB2-BD59-A6C34878D82A}">
                    <a16:rowId xmlns:a16="http://schemas.microsoft.com/office/drawing/2014/main" val="1600967489"/>
                  </a:ext>
                </a:extLst>
              </a:tr>
            </a:tbl>
          </a:graphicData>
        </a:graphic>
      </p:graphicFrame>
    </p:spTree>
    <p:extLst>
      <p:ext uri="{BB962C8B-B14F-4D97-AF65-F5344CB8AC3E}">
        <p14:creationId xmlns:p14="http://schemas.microsoft.com/office/powerpoint/2010/main" val="200593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8E44-DC90-4EA9-879B-2271D48FFB34}"/>
              </a:ext>
            </a:extLst>
          </p:cNvPr>
          <p:cNvSpPr>
            <a:spLocks noGrp="1"/>
          </p:cNvSpPr>
          <p:nvPr>
            <p:ph type="title"/>
          </p:nvPr>
        </p:nvSpPr>
        <p:spPr/>
        <p:txBody>
          <a:bodyPr/>
          <a:lstStyle/>
          <a:p>
            <a:r>
              <a:rPr lang="en-US"/>
              <a:t>Courses &amp; Test Enrollment</a:t>
            </a:r>
          </a:p>
        </p:txBody>
      </p:sp>
      <p:sp>
        <p:nvSpPr>
          <p:cNvPr id="4" name="Content Placeholder 3">
            <a:extLst>
              <a:ext uri="{FF2B5EF4-FFF2-40B4-BE49-F238E27FC236}">
                <a16:creationId xmlns:a16="http://schemas.microsoft.com/office/drawing/2014/main" id="{55CE6E4C-D046-4D85-B5FE-63D582EA8EB3}"/>
              </a:ext>
            </a:extLst>
          </p:cNvPr>
          <p:cNvSpPr>
            <a:spLocks noGrp="1"/>
          </p:cNvSpPr>
          <p:nvPr>
            <p:ph sz="half" idx="4294967295"/>
          </p:nvPr>
        </p:nvSpPr>
        <p:spPr>
          <a:xfrm>
            <a:off x="423333" y="1580017"/>
            <a:ext cx="5192076" cy="5015698"/>
          </a:xfrm>
        </p:spPr>
        <p:txBody>
          <a:bodyPr vert="horz" lIns="91440" tIns="45720" rIns="91440" bIns="45720" rtlCol="0" anchor="t">
            <a:normAutofit fontScale="92500" lnSpcReduction="10000"/>
          </a:bodyPr>
          <a:lstStyle/>
          <a:p>
            <a:r>
              <a:rPr lang="en-US"/>
              <a:t>Biology : 4 sections - 92 %</a:t>
            </a:r>
          </a:p>
          <a:p>
            <a:r>
              <a:rPr lang="en-US"/>
              <a:t>Calc AB : 4 sections - 90%</a:t>
            </a:r>
          </a:p>
          <a:p>
            <a:r>
              <a:rPr lang="en-US"/>
              <a:t>Calc BC : 2 sections - 92%</a:t>
            </a:r>
          </a:p>
          <a:p>
            <a:r>
              <a:rPr lang="en-US"/>
              <a:t>Chemistry : 2 section - 87%</a:t>
            </a:r>
          </a:p>
          <a:p>
            <a:r>
              <a:rPr lang="en-US"/>
              <a:t>Mandarin4 : 1 section - 91%</a:t>
            </a:r>
          </a:p>
          <a:p>
            <a:r>
              <a:rPr lang="en-US"/>
              <a:t>Comp Sci Principles : 4 sections - 74%</a:t>
            </a:r>
          </a:p>
          <a:p>
            <a:r>
              <a:rPr lang="en-US"/>
              <a:t>Eng Lang Comp : 9 sections - 95%</a:t>
            </a:r>
          </a:p>
          <a:p>
            <a:r>
              <a:rPr lang="en-US"/>
              <a:t>Eng Literature : 7 sections - 72%</a:t>
            </a:r>
          </a:p>
          <a:p>
            <a:r>
              <a:rPr lang="en-US"/>
              <a:t>Environmental Science: 3 sections - 76%</a:t>
            </a:r>
          </a:p>
          <a:p>
            <a:r>
              <a:rPr lang="en-US"/>
              <a:t>European History : 3 sections - 93%</a:t>
            </a:r>
          </a:p>
          <a:p>
            <a:r>
              <a:rPr lang="en-US"/>
              <a:t>French 1 : section - 78%</a:t>
            </a:r>
          </a:p>
          <a:p>
            <a:r>
              <a:rPr lang="en-US"/>
              <a:t>Human Geography : 5 sections - 96%</a:t>
            </a:r>
          </a:p>
          <a:p>
            <a:r>
              <a:rPr lang="en-US"/>
              <a:t>Japanese 1 : 2 sections - 55%</a:t>
            </a:r>
          </a:p>
        </p:txBody>
      </p:sp>
      <p:sp>
        <p:nvSpPr>
          <p:cNvPr id="6" name="Content Placeholder 5">
            <a:extLst>
              <a:ext uri="{FF2B5EF4-FFF2-40B4-BE49-F238E27FC236}">
                <a16:creationId xmlns:a16="http://schemas.microsoft.com/office/drawing/2014/main" id="{E3D6C071-D8E8-402D-8363-91A7EF64DB2E}"/>
              </a:ext>
            </a:extLst>
          </p:cNvPr>
          <p:cNvSpPr>
            <a:spLocks noGrp="1"/>
          </p:cNvSpPr>
          <p:nvPr>
            <p:ph sz="quarter" idx="4294967295"/>
          </p:nvPr>
        </p:nvSpPr>
        <p:spPr>
          <a:xfrm>
            <a:off x="6221643" y="1152753"/>
            <a:ext cx="5501434" cy="5526917"/>
          </a:xfrm>
        </p:spPr>
        <p:txBody>
          <a:bodyPr vert="horz" lIns="91440" tIns="45720" rIns="91440" bIns="45720" rtlCol="0" anchor="t">
            <a:normAutofit lnSpcReduction="10000"/>
          </a:bodyPr>
          <a:lstStyle/>
          <a:p>
            <a:pPr marL="0" indent="0">
              <a:buNone/>
            </a:pPr>
            <a:endParaRPr lang="en-US"/>
          </a:p>
          <a:p>
            <a:r>
              <a:rPr lang="en-US"/>
              <a:t>Econ (Macro/Micro) : 2 sections - 68%</a:t>
            </a:r>
          </a:p>
          <a:p>
            <a:r>
              <a:rPr lang="en-US"/>
              <a:t>Music Theory : 1 section - 95%</a:t>
            </a:r>
          </a:p>
          <a:p>
            <a:r>
              <a:rPr lang="en-US"/>
              <a:t>Physics 1 : 1 section - 95%</a:t>
            </a:r>
          </a:p>
          <a:p>
            <a:r>
              <a:rPr lang="en-US"/>
              <a:t>Physics 2 : 2 sections - 100%</a:t>
            </a:r>
          </a:p>
          <a:p>
            <a:r>
              <a:rPr lang="en-US"/>
              <a:t>Psychology : 6 sections - 84%</a:t>
            </a:r>
          </a:p>
          <a:p>
            <a:r>
              <a:rPr lang="en-US"/>
              <a:t>Research : 1 section - 100%</a:t>
            </a:r>
          </a:p>
          <a:p>
            <a:r>
              <a:rPr lang="en-US"/>
              <a:t>Seminar : 1 section -100%</a:t>
            </a:r>
          </a:p>
          <a:p>
            <a:r>
              <a:rPr lang="en-US"/>
              <a:t>Spanish Lang : 3 sections - 90%</a:t>
            </a:r>
          </a:p>
          <a:p>
            <a:r>
              <a:rPr lang="en-US"/>
              <a:t>Spanish Lit : 1 section - 5%</a:t>
            </a:r>
          </a:p>
          <a:p>
            <a:r>
              <a:rPr lang="en-US"/>
              <a:t>Statistics : 1 section - 83%</a:t>
            </a:r>
          </a:p>
          <a:p>
            <a:r>
              <a:rPr lang="en-US"/>
              <a:t>US Gov : 1 section- 71%</a:t>
            </a:r>
          </a:p>
          <a:p>
            <a:r>
              <a:rPr lang="en-US"/>
              <a:t>US History : 8 sections – 93%</a:t>
            </a:r>
          </a:p>
        </p:txBody>
      </p:sp>
      <p:pic>
        <p:nvPicPr>
          <p:cNvPr id="3" name="Picture 2" descr="Logo&#10;&#10;Description automatically generated">
            <a:extLst>
              <a:ext uri="{FF2B5EF4-FFF2-40B4-BE49-F238E27FC236}">
                <a16:creationId xmlns:a16="http://schemas.microsoft.com/office/drawing/2014/main" id="{B4D7FC17-3913-429D-B989-1065A962363C}"/>
              </a:ext>
            </a:extLst>
          </p:cNvPr>
          <p:cNvPicPr>
            <a:picLocks noChangeAspect="1"/>
          </p:cNvPicPr>
          <p:nvPr/>
        </p:nvPicPr>
        <p:blipFill>
          <a:blip r:embed="rId2"/>
          <a:stretch>
            <a:fillRect/>
          </a:stretch>
        </p:blipFill>
        <p:spPr>
          <a:xfrm>
            <a:off x="7949097" y="177197"/>
            <a:ext cx="1362765" cy="1401518"/>
          </a:xfrm>
          <a:prstGeom prst="rect">
            <a:avLst/>
          </a:prstGeom>
        </p:spPr>
      </p:pic>
    </p:spTree>
    <p:extLst>
      <p:ext uri="{BB962C8B-B14F-4D97-AF65-F5344CB8AC3E}">
        <p14:creationId xmlns:p14="http://schemas.microsoft.com/office/powerpoint/2010/main" val="9843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5619-C789-7EE8-C459-4A754FF65119}"/>
              </a:ext>
            </a:extLst>
          </p:cNvPr>
          <p:cNvSpPr>
            <a:spLocks noGrp="1"/>
          </p:cNvSpPr>
          <p:nvPr>
            <p:ph type="title"/>
          </p:nvPr>
        </p:nvSpPr>
        <p:spPr>
          <a:xfrm>
            <a:off x="646111" y="452718"/>
            <a:ext cx="9644384" cy="1400530"/>
          </a:xfrm>
        </p:spPr>
        <p:txBody>
          <a:bodyPr/>
          <a:lstStyle/>
          <a:p>
            <a:r>
              <a:rPr lang="en-US"/>
              <a:t>Continuous Cycle of Improvement...</a:t>
            </a:r>
          </a:p>
        </p:txBody>
      </p:sp>
      <p:sp>
        <p:nvSpPr>
          <p:cNvPr id="3" name="Content Placeholder 2">
            <a:extLst>
              <a:ext uri="{FF2B5EF4-FFF2-40B4-BE49-F238E27FC236}">
                <a16:creationId xmlns:a16="http://schemas.microsoft.com/office/drawing/2014/main" id="{C6B29DA4-EB1C-EAA3-B661-A8B3D0BE980A}"/>
              </a:ext>
            </a:extLst>
          </p:cNvPr>
          <p:cNvSpPr>
            <a:spLocks noGrp="1"/>
          </p:cNvSpPr>
          <p:nvPr>
            <p:ph idx="1"/>
          </p:nvPr>
        </p:nvSpPr>
        <p:spPr>
          <a:xfrm>
            <a:off x="641502" y="1857338"/>
            <a:ext cx="10421707" cy="4621098"/>
          </a:xfrm>
        </p:spPr>
        <p:txBody>
          <a:bodyPr vert="horz" lIns="91440" tIns="45720" rIns="91440" bIns="45720" rtlCol="0" anchor="t">
            <a:noAutofit/>
          </a:bodyPr>
          <a:lstStyle/>
          <a:p>
            <a:pPr marL="0" indent="0">
              <a:buNone/>
            </a:pPr>
            <a:endParaRPr lang="en-US" sz="1800"/>
          </a:p>
          <a:p>
            <a:pPr>
              <a:spcBef>
                <a:spcPts val="0"/>
              </a:spcBef>
            </a:pPr>
            <a:r>
              <a:rPr lang="en-US" sz="2400">
                <a:latin typeface="Century Gothic"/>
                <a:cs typeface="Calibri"/>
              </a:rPr>
              <a:t>Grade level specific student/parent nights </a:t>
            </a:r>
          </a:p>
          <a:p>
            <a:pPr>
              <a:spcBef>
                <a:spcPts val="0"/>
              </a:spcBef>
            </a:pPr>
            <a:endParaRPr lang="en-US" sz="2400">
              <a:latin typeface="Century Gothic"/>
              <a:cs typeface="Calibri"/>
            </a:endParaRPr>
          </a:p>
          <a:p>
            <a:pPr>
              <a:spcBef>
                <a:spcPts val="0"/>
              </a:spcBef>
            </a:pPr>
            <a:r>
              <a:rPr lang="en-US" sz="2400">
                <a:latin typeface="Century Gothic"/>
                <a:cs typeface="Calibri"/>
              </a:rPr>
              <a:t>Classroom Guidance Lessons by grade level </a:t>
            </a:r>
          </a:p>
          <a:p>
            <a:pPr>
              <a:spcBef>
                <a:spcPts val="0"/>
              </a:spcBef>
            </a:pPr>
            <a:endParaRPr lang="en-US" sz="2400">
              <a:latin typeface="Century Gothic"/>
              <a:cs typeface="Calibri"/>
            </a:endParaRPr>
          </a:p>
          <a:p>
            <a:pPr>
              <a:spcBef>
                <a:spcPts val="0"/>
              </a:spcBef>
            </a:pPr>
            <a:r>
              <a:rPr lang="en-US" sz="2400">
                <a:latin typeface="Century Gothic"/>
                <a:cs typeface="Calibri"/>
              </a:rPr>
              <a:t>4-year project building student agency</a:t>
            </a:r>
          </a:p>
          <a:p>
            <a:pPr>
              <a:spcBef>
                <a:spcPts val="0"/>
              </a:spcBef>
            </a:pPr>
            <a:endParaRPr lang="en-US" sz="2400">
              <a:latin typeface="Century Gothic"/>
              <a:cs typeface="Calibri"/>
            </a:endParaRPr>
          </a:p>
          <a:p>
            <a:pPr>
              <a:spcBef>
                <a:spcPts val="0"/>
              </a:spcBef>
            </a:pPr>
            <a:r>
              <a:rPr lang="en-US" sz="2400">
                <a:latin typeface="Century Gothic"/>
                <a:cs typeface="Calibri"/>
              </a:rPr>
              <a:t>Alignment with the American School Counseling Association (ASCA) Counseling Model</a:t>
            </a:r>
          </a:p>
          <a:p>
            <a:pPr>
              <a:spcBef>
                <a:spcPts val="0"/>
              </a:spcBef>
            </a:pPr>
            <a:endParaRPr lang="en-US" sz="2400">
              <a:latin typeface="Century Gothic"/>
              <a:cs typeface="Calibri"/>
            </a:endParaRPr>
          </a:p>
        </p:txBody>
      </p:sp>
    </p:spTree>
    <p:extLst>
      <p:ext uri="{BB962C8B-B14F-4D97-AF65-F5344CB8AC3E}">
        <p14:creationId xmlns:p14="http://schemas.microsoft.com/office/powerpoint/2010/main" val="279900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80" name="Picture 17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2" name="Picture 18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4" name="Oval 18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6" name="Picture 18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8" name="Picture 18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0" name="Rectangle 18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idx="4294967295"/>
          </p:nvPr>
        </p:nvSpPr>
        <p:spPr>
          <a:xfrm>
            <a:off x="648930" y="629266"/>
            <a:ext cx="4795482" cy="1641987"/>
          </a:xfrm>
        </p:spPr>
        <p:txBody>
          <a:bodyPr vert="horz" lIns="91440" tIns="45720" rIns="91440" bIns="45720" rtlCol="0" anchor="t">
            <a:normAutofit/>
          </a:bodyPr>
          <a:lstStyle/>
          <a:p>
            <a:r>
              <a:rPr lang="en-US"/>
              <a:t>WELCOME</a:t>
            </a:r>
          </a:p>
        </p:txBody>
      </p:sp>
      <p:pic>
        <p:nvPicPr>
          <p:cNvPr id="4" name="Picture 4" descr="Logo&#10;&#10;Description automatically generated">
            <a:extLst>
              <a:ext uri="{FF2B5EF4-FFF2-40B4-BE49-F238E27FC236}">
                <a16:creationId xmlns:a16="http://schemas.microsoft.com/office/drawing/2014/main" id="{10EE2B47-F936-49C4-9AD1-C8782E2587EE}"/>
              </a:ext>
            </a:extLst>
          </p:cNvPr>
          <p:cNvPicPr>
            <a:picLocks noChangeAspect="1"/>
          </p:cNvPicPr>
          <p:nvPr/>
        </p:nvPicPr>
        <p:blipFill rotWithShape="1">
          <a:blip r:embed="rId7"/>
          <a:srcRect r="2374"/>
          <a:stretch/>
        </p:blipFill>
        <p:spPr>
          <a:xfrm>
            <a:off x="7375453" y="1857513"/>
            <a:ext cx="4052890" cy="4192103"/>
          </a:xfrm>
          <a:prstGeom prst="rect">
            <a:avLst/>
          </a:prstGeom>
          <a:effectLst>
            <a:outerShdw blurRad="50800" dist="38100" dir="5400000" algn="t" rotWithShape="0">
              <a:prstClr val="black">
                <a:alpha val="43000"/>
              </a:prstClr>
            </a:outerShdw>
          </a:effectLst>
        </p:spPr>
      </p:pic>
      <p:sp>
        <p:nvSpPr>
          <p:cNvPr id="192" name="Rectangle 191">
            <a:extLst>
              <a:ext uri="{FF2B5EF4-FFF2-40B4-BE49-F238E27FC236}">
                <a16:creationId xmlns:a16="http://schemas.microsoft.com/office/drawing/2014/main" id="{DC111578-7105-4228-B481-A1CA45D1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Subtitle 2">
            <a:extLst>
              <a:ext uri="{FF2B5EF4-FFF2-40B4-BE49-F238E27FC236}">
                <a16:creationId xmlns:a16="http://schemas.microsoft.com/office/drawing/2014/main" id="{6A6C9362-DF0B-4F70-ADBF-08399D26B5ED}"/>
              </a:ext>
            </a:extLst>
          </p:cNvPr>
          <p:cNvSpPr>
            <a:spLocks noGrp="1"/>
          </p:cNvSpPr>
          <p:nvPr/>
        </p:nvSpPr>
        <p:spPr>
          <a:xfrm>
            <a:off x="647701" y="1401938"/>
            <a:ext cx="6750164" cy="5149019"/>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ts val="1000"/>
              </a:spcBef>
              <a:buClr>
                <a:schemeClr val="bg2">
                  <a:lumMod val="75000"/>
                </a:schemeClr>
              </a:buClr>
              <a:buFont typeface="Arial" panose="020B0604020202020204" pitchFamily="34" charset="0"/>
              <a:buNone/>
              <a:defRPr sz="1400" kern="1200" cap="all" spc="600" baseline="0">
                <a:solidFill>
                  <a:schemeClr val="tx2"/>
                </a:solidFill>
                <a:latin typeface="+mn-lt"/>
                <a:ea typeface="+mn-ea"/>
                <a:cs typeface="+mn-cs"/>
              </a:defRPr>
            </a:lvl1pPr>
            <a:lvl2pPr marL="457200" indent="0" algn="ctr" defTabSz="914400" rtl="0" eaLnBrk="1" latinLnBrk="0" hangingPunct="1">
              <a:lnSpc>
                <a:spcPct val="150000"/>
              </a:lnSpc>
              <a:spcBef>
                <a:spcPts val="500"/>
              </a:spcBef>
              <a:buClr>
                <a:schemeClr val="bg2">
                  <a:lumMod val="75000"/>
                </a:schemeClr>
              </a:buClr>
              <a:buFontTx/>
              <a:buNone/>
              <a:defRPr sz="2000" kern="1200">
                <a:solidFill>
                  <a:schemeClr val="tx2"/>
                </a:solidFill>
                <a:latin typeface="+mn-lt"/>
                <a:ea typeface="+mn-ea"/>
                <a:cs typeface="+mn-cs"/>
              </a:defRPr>
            </a:lvl2pPr>
            <a:lvl3pPr marL="914400" indent="0" algn="ctr" defTabSz="914400" rtl="0" eaLnBrk="1" latinLnBrk="0" hangingPunct="1">
              <a:lnSpc>
                <a:spcPct val="150000"/>
              </a:lnSpc>
              <a:spcBef>
                <a:spcPts val="500"/>
              </a:spcBef>
              <a:buClr>
                <a:schemeClr val="bg2">
                  <a:lumMod val="75000"/>
                </a:schemeClr>
              </a:buClr>
              <a:buFont typeface="Arial" panose="020B0604020202020204" pitchFamily="34" charset="0"/>
              <a:buNone/>
              <a:defRPr sz="1800" b="1" kern="1200">
                <a:solidFill>
                  <a:schemeClr val="tx2"/>
                </a:solidFill>
                <a:latin typeface="+mn-lt"/>
                <a:ea typeface="+mn-ea"/>
                <a:cs typeface="+mn-cs"/>
              </a:defRPr>
            </a:lvl3pPr>
            <a:lvl4pPr marL="1371600" indent="0" algn="ctr" defTabSz="914400" rtl="0" eaLnBrk="1" latinLnBrk="0" hangingPunct="1">
              <a:lnSpc>
                <a:spcPct val="150000"/>
              </a:lnSpc>
              <a:spcBef>
                <a:spcPts val="500"/>
              </a:spcBef>
              <a:buClr>
                <a:schemeClr val="bg2">
                  <a:lumMod val="75000"/>
                </a:schemeClr>
              </a:buClr>
              <a:buFontTx/>
              <a:buNone/>
              <a:defRPr sz="1600" kern="1200">
                <a:solidFill>
                  <a:schemeClr val="tx2"/>
                </a:solidFill>
                <a:latin typeface="+mn-lt"/>
                <a:ea typeface="+mn-ea"/>
                <a:cs typeface="+mn-cs"/>
              </a:defRPr>
            </a:lvl4pPr>
            <a:lvl5pPr marL="1828800" indent="0" algn="ctr" defTabSz="914400" rtl="0" eaLnBrk="1" latinLnBrk="0" hangingPunct="1">
              <a:lnSpc>
                <a:spcPct val="150000"/>
              </a:lnSpc>
              <a:spcBef>
                <a:spcPts val="500"/>
              </a:spcBef>
              <a:buClr>
                <a:schemeClr val="bg2">
                  <a:lumMod val="7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lnSpc>
                <a:spcPct val="140000"/>
              </a:lnSpc>
              <a:buClr>
                <a:schemeClr val="accent1"/>
              </a:buClr>
              <a:buSzPct val="80000"/>
              <a:buFont typeface="Wingdings 3" charset="2"/>
              <a:buChar char=""/>
            </a:pPr>
            <a:endParaRPr lang="en-US" sz="1100">
              <a:solidFill>
                <a:schemeClr val="tx1"/>
              </a:solidFill>
              <a:latin typeface="+mj-lt"/>
              <a:ea typeface="+mj-ea"/>
              <a:cs typeface="+mj-cs"/>
            </a:endParaRPr>
          </a:p>
          <a:p>
            <a:pPr algn="l" defTabSz="457200">
              <a:lnSpc>
                <a:spcPct val="140000"/>
              </a:lnSpc>
              <a:buClr>
                <a:schemeClr val="accent1"/>
              </a:buClr>
              <a:buSzPct val="80000"/>
              <a:buFont typeface="Wingdings 3" charset="2"/>
              <a:buChar char=""/>
            </a:pPr>
            <a:r>
              <a:rPr lang="en-US" sz="2000">
                <a:solidFill>
                  <a:schemeClr val="tx1"/>
                </a:solidFill>
                <a:latin typeface="+mj-lt"/>
                <a:ea typeface="+mj-ea"/>
                <a:cs typeface="+mj-cs"/>
              </a:rPr>
              <a:t>CHHS TEAM:</a:t>
            </a:r>
          </a:p>
          <a:p>
            <a:pPr marL="285750" indent="-285750" algn="l" defTabSz="457200">
              <a:lnSpc>
                <a:spcPct val="140000"/>
              </a:lnSpc>
              <a:buClr>
                <a:schemeClr val="accent1"/>
              </a:buClr>
              <a:buSzPct val="80000"/>
              <a:buFont typeface="Wingdings 3" charset="2"/>
              <a:buChar char=""/>
            </a:pPr>
            <a:r>
              <a:rPr lang="en-US">
                <a:solidFill>
                  <a:schemeClr val="tx1"/>
                </a:solidFill>
                <a:latin typeface="+mj-lt"/>
                <a:ea typeface="+mj-ea"/>
                <a:cs typeface="+mj-cs"/>
              </a:rPr>
              <a:t>Randal </a:t>
            </a:r>
            <a:r>
              <a:rPr lang="en-US" err="1">
                <a:solidFill>
                  <a:schemeClr val="tx1"/>
                </a:solidFill>
                <a:latin typeface="+mj-lt"/>
                <a:ea typeface="+mj-ea"/>
                <a:cs typeface="+mj-cs"/>
              </a:rPr>
              <a:t>buoncristiani</a:t>
            </a:r>
            <a:r>
              <a:rPr lang="en-US">
                <a:solidFill>
                  <a:schemeClr val="tx1"/>
                </a:solidFill>
                <a:latin typeface="+mj-lt"/>
                <a:ea typeface="+mj-ea"/>
                <a:cs typeface="+mj-cs"/>
              </a:rPr>
              <a:t>, principal</a:t>
            </a:r>
          </a:p>
          <a:p>
            <a:pPr marL="285750" indent="-285750" algn="l" defTabSz="457200">
              <a:lnSpc>
                <a:spcPct val="140000"/>
              </a:lnSpc>
              <a:buClr>
                <a:schemeClr val="accent1"/>
              </a:buClr>
              <a:buSzPct val="80000"/>
              <a:buFont typeface="Wingdings 3" charset="2"/>
              <a:buChar char=""/>
            </a:pPr>
            <a:r>
              <a:rPr lang="en-US">
                <a:solidFill>
                  <a:schemeClr val="tx1"/>
                </a:solidFill>
                <a:latin typeface="+mj-lt"/>
                <a:ea typeface="+mj-ea"/>
                <a:cs typeface="+mj-cs"/>
              </a:rPr>
              <a:t>Mehran </a:t>
            </a:r>
            <a:r>
              <a:rPr lang="en-US" err="1">
                <a:solidFill>
                  <a:schemeClr val="tx1"/>
                </a:solidFill>
                <a:latin typeface="+mj-lt"/>
                <a:ea typeface="+mj-ea"/>
                <a:cs typeface="+mj-cs"/>
              </a:rPr>
              <a:t>akhtarkhavari</a:t>
            </a:r>
            <a:r>
              <a:rPr lang="en-US">
                <a:solidFill>
                  <a:schemeClr val="tx1"/>
                </a:solidFill>
                <a:latin typeface="+mj-lt"/>
                <a:ea typeface="+mj-ea"/>
                <a:cs typeface="+mj-cs"/>
              </a:rPr>
              <a:t>, ap curriculum &amp; instruction</a:t>
            </a:r>
          </a:p>
          <a:p>
            <a:pPr marL="285750" indent="-285750" algn="l" defTabSz="457200">
              <a:lnSpc>
                <a:spcPct val="140000"/>
              </a:lnSpc>
              <a:buClr>
                <a:schemeClr val="accent1"/>
              </a:buClr>
              <a:buSzPct val="80000"/>
              <a:buFont typeface="Wingdings 3" charset="2"/>
              <a:buChar char=""/>
            </a:pPr>
            <a:r>
              <a:rPr lang="en-US" err="1">
                <a:solidFill>
                  <a:schemeClr val="tx1"/>
                </a:solidFill>
                <a:latin typeface="+mj-lt"/>
                <a:ea typeface="+mj-ea"/>
                <a:cs typeface="+mj-cs"/>
              </a:rPr>
              <a:t>Janyt</a:t>
            </a:r>
            <a:r>
              <a:rPr lang="en-US">
                <a:solidFill>
                  <a:schemeClr val="tx1"/>
                </a:solidFill>
                <a:latin typeface="+mj-lt"/>
                <a:ea typeface="+mj-ea"/>
                <a:cs typeface="+mj-cs"/>
              </a:rPr>
              <a:t> Camper, counseling department </a:t>
            </a:r>
            <a:r>
              <a:rPr lang="en-US" err="1">
                <a:solidFill>
                  <a:schemeClr val="tx1"/>
                </a:solidFill>
                <a:latin typeface="+mj-lt"/>
                <a:ea typeface="+mj-ea"/>
                <a:cs typeface="+mj-cs"/>
              </a:rPr>
              <a:t>chaiR</a:t>
            </a:r>
            <a:endParaRPr lang="en-US">
              <a:solidFill>
                <a:schemeClr val="tx1"/>
              </a:solidFill>
              <a:latin typeface="+mj-lt"/>
              <a:ea typeface="+mj-ea"/>
              <a:cs typeface="+mj-cs"/>
            </a:endParaRPr>
          </a:p>
          <a:p>
            <a:pPr marL="285750" indent="-285750" algn="l" defTabSz="457200">
              <a:lnSpc>
                <a:spcPct val="140000"/>
              </a:lnSpc>
              <a:buClr>
                <a:schemeClr val="accent1"/>
              </a:buClr>
              <a:buSzPct val="80000"/>
              <a:buFont typeface="Wingdings 3" charset="2"/>
              <a:buChar char=""/>
            </a:pPr>
            <a:r>
              <a:rPr lang="en-US">
                <a:solidFill>
                  <a:schemeClr val="tx1"/>
                </a:solidFill>
                <a:latin typeface="+mj-lt"/>
                <a:ea typeface="+mj-ea"/>
                <a:cs typeface="+mj-cs"/>
              </a:rPr>
              <a:t>Micaela Soriano, counseling assistant</a:t>
            </a:r>
          </a:p>
          <a:p>
            <a:pPr marL="285750" indent="-285750" algn="l" defTabSz="457200">
              <a:lnSpc>
                <a:spcPct val="140000"/>
              </a:lnSpc>
              <a:buClr>
                <a:schemeClr val="accent1"/>
              </a:buClr>
              <a:buSzPct val="80000"/>
              <a:buFont typeface="Wingdings 3" charset="2"/>
              <a:buChar char=""/>
            </a:pPr>
            <a:r>
              <a:rPr lang="en-US">
                <a:solidFill>
                  <a:schemeClr val="tx1"/>
                </a:solidFill>
                <a:ea typeface="+mj-ea"/>
                <a:cs typeface="+mj-cs"/>
              </a:rPr>
              <a:t>Tiffany Chow, Counseling Clerk ii</a:t>
            </a:r>
          </a:p>
          <a:p>
            <a:pPr marL="285750" indent="-285750" algn="l" defTabSz="457200">
              <a:lnSpc>
                <a:spcPct val="140000"/>
              </a:lnSpc>
              <a:buClr>
                <a:schemeClr val="accent1"/>
              </a:buClr>
              <a:buSzPct val="80000"/>
              <a:buFont typeface="Wingdings 3" charset="2"/>
              <a:buChar char=""/>
            </a:pPr>
            <a:r>
              <a:rPr lang="en-US">
                <a:solidFill>
                  <a:schemeClr val="tx1"/>
                </a:solidFill>
                <a:latin typeface="+mj-lt"/>
                <a:ea typeface="+mj-ea"/>
                <a:cs typeface="+mj-cs"/>
              </a:rPr>
              <a:t>colleen </a:t>
            </a:r>
            <a:r>
              <a:rPr lang="en-US" err="1">
                <a:solidFill>
                  <a:schemeClr val="tx1"/>
                </a:solidFill>
                <a:latin typeface="+mj-lt"/>
                <a:ea typeface="+mj-ea"/>
                <a:cs typeface="+mj-cs"/>
              </a:rPr>
              <a:t>perez</a:t>
            </a:r>
            <a:r>
              <a:rPr lang="en-US">
                <a:solidFill>
                  <a:schemeClr val="tx1"/>
                </a:solidFill>
                <a:latin typeface="+mj-lt"/>
                <a:ea typeface="+mj-ea"/>
                <a:cs typeface="+mj-cs"/>
              </a:rPr>
              <a:t>, registrar</a:t>
            </a:r>
          </a:p>
          <a:p>
            <a:pPr marL="285750" indent="-285750" algn="l" defTabSz="457200">
              <a:lnSpc>
                <a:spcPct val="140000"/>
              </a:lnSpc>
              <a:buClr>
                <a:schemeClr val="accent1"/>
              </a:buClr>
              <a:buSzPct val="80000"/>
              <a:buFont typeface="Wingdings 3" charset="2"/>
              <a:buChar char=""/>
            </a:pPr>
            <a:r>
              <a:rPr lang="en-US">
                <a:solidFill>
                  <a:schemeClr val="tx1"/>
                </a:solidFill>
                <a:latin typeface="+mj-lt"/>
                <a:ea typeface="+mj-ea"/>
                <a:cs typeface="+mj-cs"/>
              </a:rPr>
              <a:t>Kathy Avitia, Records Clerk </a:t>
            </a:r>
            <a:r>
              <a:rPr lang="en-US" err="1">
                <a:solidFill>
                  <a:schemeClr val="tx1"/>
                </a:solidFill>
                <a:latin typeface="+mj-lt"/>
                <a:ea typeface="+mj-ea"/>
                <a:cs typeface="+mj-cs"/>
              </a:rPr>
              <a:t>i</a:t>
            </a:r>
          </a:p>
          <a:p>
            <a:pPr algn="l" defTabSz="457200">
              <a:lnSpc>
                <a:spcPct val="140000"/>
              </a:lnSpc>
              <a:buClr>
                <a:schemeClr val="accent1"/>
              </a:buClr>
              <a:buSzPct val="80000"/>
              <a:buFont typeface="Wingdings 3" charset="2"/>
              <a:buChar char=""/>
            </a:pPr>
            <a:endParaRPr lang="en-US" sz="1100">
              <a:solidFill>
                <a:schemeClr val="tx1"/>
              </a:solidFill>
              <a:latin typeface="+mj-lt"/>
              <a:ea typeface="+mj-ea"/>
              <a:cs typeface="+mj-cs"/>
            </a:endParaRPr>
          </a:p>
        </p:txBody>
      </p:sp>
    </p:spTree>
    <p:extLst>
      <p:ext uri="{BB962C8B-B14F-4D97-AF65-F5344CB8AC3E}">
        <p14:creationId xmlns:p14="http://schemas.microsoft.com/office/powerpoint/2010/main" val="195501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6188190" cy="1622321"/>
          </a:xfrm>
        </p:spPr>
        <p:txBody>
          <a:bodyPr vert="horz" lIns="91440" tIns="45720" rIns="91440" bIns="45720" rtlCol="0">
            <a:normAutofit/>
          </a:bodyPr>
          <a:lstStyle/>
          <a:p>
            <a:r>
              <a:rPr lang="en-US"/>
              <a:t>INFORMATIONAL ITEMS:</a:t>
            </a:r>
          </a:p>
        </p:txBody>
      </p:sp>
      <p:sp>
        <p:nvSpPr>
          <p:cNvPr id="5" name="Content Placeholder 4">
            <a:extLst>
              <a:ext uri="{FF2B5EF4-FFF2-40B4-BE49-F238E27FC236}">
                <a16:creationId xmlns:a16="http://schemas.microsoft.com/office/drawing/2014/main" id="{171B7574-6AEB-477F-A36C-9464EE379922}"/>
              </a:ext>
            </a:extLst>
          </p:cNvPr>
          <p:cNvSpPr>
            <a:spLocks noGrp="1"/>
          </p:cNvSpPr>
          <p:nvPr>
            <p:ph idx="1"/>
          </p:nvPr>
        </p:nvSpPr>
        <p:spPr>
          <a:xfrm>
            <a:off x="648930" y="1504081"/>
            <a:ext cx="6486362" cy="5208568"/>
          </a:xfrm>
        </p:spPr>
        <p:txBody>
          <a:bodyPr vert="horz" lIns="91440" tIns="45720" rIns="91440" bIns="45720" rtlCol="0" anchor="t">
            <a:noAutofit/>
          </a:bodyPr>
          <a:lstStyle/>
          <a:p>
            <a:pPr defTabSz="457200">
              <a:lnSpc>
                <a:spcPct val="90000"/>
              </a:lnSpc>
            </a:pPr>
            <a:r>
              <a:rPr lang="en-US">
                <a:latin typeface="+mj-lt"/>
                <a:ea typeface="+mj-ea"/>
                <a:cs typeface="+mj-cs"/>
              </a:rPr>
              <a:t>VALIDATING GRADUATES</a:t>
            </a:r>
            <a:endParaRPr lang="en-US">
              <a:latin typeface="+mj-lt"/>
            </a:endParaRPr>
          </a:p>
          <a:p>
            <a:pPr defTabSz="457200">
              <a:lnSpc>
                <a:spcPct val="90000"/>
              </a:lnSpc>
            </a:pPr>
            <a:r>
              <a:rPr lang="en-US">
                <a:ea typeface="+mj-ea"/>
                <a:cs typeface="+mj-cs"/>
              </a:rPr>
              <a:t>DROPOUT PREVENTION</a:t>
            </a:r>
            <a:endParaRPr lang="en-US"/>
          </a:p>
          <a:p>
            <a:pPr>
              <a:lnSpc>
                <a:spcPct val="90000"/>
              </a:lnSpc>
            </a:pPr>
            <a:r>
              <a:rPr lang="en-US"/>
              <a:t>STATE TESTING</a:t>
            </a:r>
          </a:p>
          <a:p>
            <a:pPr defTabSz="457200">
              <a:lnSpc>
                <a:spcPct val="90000"/>
              </a:lnSpc>
            </a:pPr>
            <a:r>
              <a:rPr lang="en-US">
                <a:ea typeface="+mj-ea"/>
                <a:cs typeface="+mj-cs"/>
              </a:rPr>
              <a:t>COLLEGE CREDIT COURSES (ARTICULATED)</a:t>
            </a:r>
            <a:endParaRPr lang="en-US"/>
          </a:p>
          <a:p>
            <a:pPr defTabSz="457200">
              <a:lnSpc>
                <a:spcPct val="90000"/>
              </a:lnSpc>
            </a:pPr>
            <a:r>
              <a:rPr lang="en-US">
                <a:ea typeface="+mj-ea"/>
                <a:cs typeface="+mj-cs"/>
              </a:rPr>
              <a:t>COLLEGE CREDIT COURSES (DUAL ENROLLMENT)</a:t>
            </a:r>
            <a:endParaRPr lang="en-US"/>
          </a:p>
          <a:p>
            <a:pPr defTabSz="457200">
              <a:lnSpc>
                <a:spcPct val="90000"/>
              </a:lnSpc>
            </a:pPr>
            <a:r>
              <a:rPr lang="en-US">
                <a:ea typeface="+mj-ea"/>
                <a:cs typeface="+mj-cs"/>
              </a:rPr>
              <a:t>UPDATE TO COLLEGE AND CAREER INDICATOR</a:t>
            </a:r>
            <a:endParaRPr lang="en-US"/>
          </a:p>
          <a:p>
            <a:pPr defTabSz="457200">
              <a:lnSpc>
                <a:spcPct val="90000"/>
              </a:lnSpc>
            </a:pPr>
            <a:r>
              <a:rPr lang="en-US">
                <a:ea typeface="+mj-ea"/>
                <a:cs typeface="+mj-cs"/>
              </a:rPr>
              <a:t>WORK BASED LEARNING UPDATE</a:t>
            </a:r>
            <a:endParaRPr lang="en-US"/>
          </a:p>
          <a:p>
            <a:pPr defTabSz="457200">
              <a:lnSpc>
                <a:spcPct val="90000"/>
              </a:lnSpc>
            </a:pPr>
            <a:r>
              <a:rPr lang="en-US">
                <a:ea typeface="+mj-ea"/>
                <a:cs typeface="+mj-cs"/>
              </a:rPr>
              <a:t>COLLEGE AND CAREER </a:t>
            </a:r>
            <a:r>
              <a:rPr lang="en-US"/>
              <a:t>DATA</a:t>
            </a:r>
          </a:p>
          <a:p>
            <a:pPr defTabSz="457200">
              <a:lnSpc>
                <a:spcPct val="90000"/>
              </a:lnSpc>
            </a:pPr>
            <a:r>
              <a:rPr lang="en-US">
                <a:ea typeface="+mj-ea"/>
                <a:cs typeface="+mj-cs"/>
              </a:rPr>
              <a:t>GOLDEN STATE SEAL CRITERIA AND PROCESS</a:t>
            </a:r>
            <a:endParaRPr lang="en-US"/>
          </a:p>
          <a:p>
            <a:pPr defTabSz="457200">
              <a:lnSpc>
                <a:spcPct val="90000"/>
              </a:lnSpc>
            </a:pPr>
            <a:r>
              <a:rPr lang="en-US">
                <a:ea typeface="+mj-ea"/>
                <a:cs typeface="+mj-cs"/>
              </a:rPr>
              <a:t>STATE SEAL OF BILTERACY CRITERIA AND PROCESS</a:t>
            </a:r>
            <a:endParaRPr lang="en-US"/>
          </a:p>
          <a:p>
            <a:pPr defTabSz="457200">
              <a:lnSpc>
                <a:spcPct val="90000"/>
              </a:lnSpc>
            </a:pPr>
            <a:r>
              <a:rPr lang="en-US">
                <a:ea typeface="+mj-ea"/>
                <a:cs typeface="+mj-cs"/>
              </a:rPr>
              <a:t>MASTER SCHEDULE CHECKS/PROCESS</a:t>
            </a:r>
            <a:endParaRPr lang="en-US"/>
          </a:p>
          <a:p>
            <a:pPr defTabSz="457200">
              <a:lnSpc>
                <a:spcPct val="90000"/>
              </a:lnSpc>
            </a:pPr>
            <a:r>
              <a:rPr lang="en-US">
                <a:ea typeface="+mj-ea"/>
                <a:cs typeface="+mj-cs"/>
              </a:rPr>
              <a:t>SUMMER SCHOOL UPDATE</a:t>
            </a:r>
            <a:endParaRPr lang="en-US"/>
          </a:p>
          <a:p>
            <a:pPr defTabSz="457200">
              <a:lnSpc>
                <a:spcPct val="90000"/>
              </a:lnSpc>
            </a:pPr>
            <a:endParaRPr lang="en-US" sz="1600">
              <a:ea typeface="+mj-ea"/>
              <a:cs typeface="+mj-cs"/>
            </a:endParaRPr>
          </a:p>
          <a:p>
            <a:pPr defTabSz="457200">
              <a:lnSpc>
                <a:spcPct val="90000"/>
              </a:lnSpc>
            </a:pPr>
            <a:endParaRPr lang="en-US" sz="1600">
              <a:ea typeface="+mj-ea"/>
              <a:cs typeface="+mj-cs"/>
            </a:endParaRPr>
          </a:p>
        </p:txBody>
      </p:sp>
      <p:sp>
        <p:nvSpPr>
          <p:cNvPr id="99"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01" name="Rectangle 100">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05" name="Rectangle 104">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3" descr="Logo&#10;&#10;Description automatically generated">
            <a:extLst>
              <a:ext uri="{FF2B5EF4-FFF2-40B4-BE49-F238E27FC236}">
                <a16:creationId xmlns:a16="http://schemas.microsoft.com/office/drawing/2014/main" id="{4B773F77-A99D-44AA-9328-EB9F534C5EBB}"/>
              </a:ext>
            </a:extLst>
          </p:cNvPr>
          <p:cNvPicPr>
            <a:picLocks noChangeAspect="1"/>
          </p:cNvPicPr>
          <p:nvPr/>
        </p:nvPicPr>
        <p:blipFill rotWithShape="1">
          <a:blip r:embed="rId4"/>
          <a:srcRect t="1574" r="-3" b="2086"/>
          <a:stretch/>
        </p:blipFill>
        <p:spPr>
          <a:xfrm>
            <a:off x="8092256" y="1498675"/>
            <a:ext cx="3589141" cy="3264749"/>
          </a:xfrm>
          <a:prstGeom prst="rect">
            <a:avLst/>
          </a:prstGeom>
        </p:spPr>
      </p:pic>
    </p:spTree>
    <p:extLst>
      <p:ext uri="{BB962C8B-B14F-4D97-AF65-F5344CB8AC3E}">
        <p14:creationId xmlns:p14="http://schemas.microsoft.com/office/powerpoint/2010/main" val="90311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F19DABD-E7F2-4AFF-8670-EA927A440217}"/>
              </a:ext>
            </a:extLst>
          </p:cNvPr>
          <p:cNvSpPr>
            <a:spLocks noGrp="1"/>
          </p:cNvSpPr>
          <p:nvPr>
            <p:ph type="title"/>
          </p:nvPr>
        </p:nvSpPr>
        <p:spPr>
          <a:xfrm>
            <a:off x="1391178" y="384985"/>
            <a:ext cx="9404723" cy="1400530"/>
          </a:xfrm>
        </p:spPr>
        <p:txBody>
          <a:bodyPr/>
          <a:lstStyle/>
          <a:p>
            <a:pPr algn="ctr"/>
            <a:r>
              <a:rPr lang="en-US"/>
              <a:t>Seniors -12th Grade</a:t>
            </a:r>
          </a:p>
        </p:txBody>
      </p:sp>
      <p:graphicFrame>
        <p:nvGraphicFramePr>
          <p:cNvPr id="2" name="Table 4">
            <a:extLst>
              <a:ext uri="{FF2B5EF4-FFF2-40B4-BE49-F238E27FC236}">
                <a16:creationId xmlns:a16="http://schemas.microsoft.com/office/drawing/2014/main" id="{ADD36A2B-502C-41AA-A604-76C00101C953}"/>
              </a:ext>
            </a:extLst>
          </p:cNvPr>
          <p:cNvGraphicFramePr>
            <a:graphicFrameLocks noGrp="1"/>
          </p:cNvGraphicFramePr>
          <p:nvPr>
            <p:extLst>
              <p:ext uri="{D42A27DB-BD31-4B8C-83A1-F6EECF244321}">
                <p14:modId xmlns:p14="http://schemas.microsoft.com/office/powerpoint/2010/main" val="2472534632"/>
              </p:ext>
            </p:extLst>
          </p:nvPr>
        </p:nvGraphicFramePr>
        <p:xfrm>
          <a:off x="1098769" y="1717332"/>
          <a:ext cx="10006130" cy="4420562"/>
        </p:xfrm>
        <a:graphic>
          <a:graphicData uri="http://schemas.openxmlformats.org/drawingml/2006/table">
            <a:tbl>
              <a:tblPr firstRow="1" bandRow="1">
                <a:tableStyleId>{5C22544A-7EE6-4342-B048-85BDC9FD1C3A}</a:tableStyleId>
              </a:tblPr>
              <a:tblGrid>
                <a:gridCol w="5003065">
                  <a:extLst>
                    <a:ext uri="{9D8B030D-6E8A-4147-A177-3AD203B41FA5}">
                      <a16:colId xmlns:a16="http://schemas.microsoft.com/office/drawing/2014/main" val="4118226643"/>
                    </a:ext>
                  </a:extLst>
                </a:gridCol>
                <a:gridCol w="5003065">
                  <a:extLst>
                    <a:ext uri="{9D8B030D-6E8A-4147-A177-3AD203B41FA5}">
                      <a16:colId xmlns:a16="http://schemas.microsoft.com/office/drawing/2014/main" val="102797253"/>
                    </a:ext>
                  </a:extLst>
                </a:gridCol>
              </a:tblGrid>
              <a:tr h="809188">
                <a:tc>
                  <a:txBody>
                    <a:bodyPr/>
                    <a:lstStyle/>
                    <a:p>
                      <a:pPr algn="ctr">
                        <a:lnSpc>
                          <a:spcPct val="100000"/>
                        </a:lnSpc>
                      </a:pPr>
                      <a:r>
                        <a:rPr lang="en-US"/>
                        <a:t>Discussion</a:t>
                      </a:r>
                    </a:p>
                  </a:txBody>
                  <a:tcPr anchor="ctr"/>
                </a:tc>
                <a:tc>
                  <a:txBody>
                    <a:bodyPr/>
                    <a:lstStyle/>
                    <a:p>
                      <a:pPr algn="ctr">
                        <a:lnSpc>
                          <a:spcPct val="100000"/>
                        </a:lnSpc>
                      </a:pPr>
                      <a:r>
                        <a:rPr lang="en-US"/>
                        <a:t>Percentage</a:t>
                      </a:r>
                    </a:p>
                  </a:txBody>
                  <a:tcPr anchor="ctr"/>
                </a:tc>
                <a:extLst>
                  <a:ext uri="{0D108BD9-81ED-4DB2-BD59-A6C34878D82A}">
                    <a16:rowId xmlns:a16="http://schemas.microsoft.com/office/drawing/2014/main" val="1299463881"/>
                  </a:ext>
                </a:extLst>
              </a:tr>
              <a:tr h="494503">
                <a:tc>
                  <a:txBody>
                    <a:bodyPr/>
                    <a:lstStyle/>
                    <a:p>
                      <a:pPr lvl="0" algn="l">
                        <a:buNone/>
                      </a:pPr>
                      <a:r>
                        <a:rPr lang="en-US" sz="1400" b="0" i="0" u="none" strike="noStrike" noProof="0">
                          <a:latin typeface="Century Gothic"/>
                        </a:rPr>
                        <a:t>"D" in any 'a-g' course on their transcript?</a:t>
                      </a:r>
                    </a:p>
                  </a:txBody>
                  <a:tcPr/>
                </a:tc>
                <a:tc>
                  <a:txBody>
                    <a:bodyPr/>
                    <a:lstStyle/>
                    <a:p>
                      <a:pPr lvl="0" algn="ctr">
                        <a:buNone/>
                      </a:pPr>
                      <a:r>
                        <a:rPr lang="en-US" sz="1200"/>
                        <a:t>49% </a:t>
                      </a:r>
                      <a:r>
                        <a:rPr lang="en-US" sz="1200" b="0" i="0" u="none" strike="noStrike" noProof="0">
                          <a:solidFill>
                            <a:srgbClr val="000000"/>
                          </a:solidFill>
                          <a:latin typeface="Times New Roman"/>
                        </a:rPr>
                        <a:t>→ </a:t>
                      </a:r>
                      <a:r>
                        <a:rPr lang="en-US" sz="1200"/>
                        <a:t>44%</a:t>
                      </a:r>
                      <a:endParaRPr lang="en-US" sz="1200">
                        <a:highlight>
                          <a:srgbClr val="FFFF00"/>
                        </a:highlight>
                      </a:endParaRPr>
                    </a:p>
                  </a:txBody>
                  <a:tcPr anchor="ctr"/>
                </a:tc>
                <a:extLst>
                  <a:ext uri="{0D108BD9-81ED-4DB2-BD59-A6C34878D82A}">
                    <a16:rowId xmlns:a16="http://schemas.microsoft.com/office/drawing/2014/main" val="663041753"/>
                  </a:ext>
                </a:extLst>
              </a:tr>
              <a:tr h="494503">
                <a:tc>
                  <a:txBody>
                    <a:bodyPr/>
                    <a:lstStyle/>
                    <a:p>
                      <a:pPr lvl="0" algn="l">
                        <a:buNone/>
                      </a:pPr>
                      <a:r>
                        <a:rPr lang="en-US" sz="1400" b="0" i="0" u="none" strike="noStrike" noProof="0">
                          <a:latin typeface="Century Gothic"/>
                        </a:rPr>
                        <a:t>Failed an 'a-g' course?</a:t>
                      </a:r>
                    </a:p>
                  </a:txBody>
                  <a:tcPr anchor="ctr"/>
                </a:tc>
                <a:tc>
                  <a:txBody>
                    <a:bodyPr/>
                    <a:lstStyle/>
                    <a:p>
                      <a:pPr algn="ctr"/>
                      <a:r>
                        <a:rPr lang="en-US" sz="1200"/>
                        <a:t>35% </a:t>
                      </a:r>
                      <a:r>
                        <a:rPr lang="en-US" sz="1200" b="0" i="0" u="none" strike="noStrike" noProof="0">
                          <a:solidFill>
                            <a:srgbClr val="000000"/>
                          </a:solidFill>
                          <a:latin typeface="Times New Roman"/>
                        </a:rPr>
                        <a:t>→ </a:t>
                      </a:r>
                      <a:r>
                        <a:rPr lang="en-US" sz="1200"/>
                        <a:t>25%</a:t>
                      </a:r>
                    </a:p>
                  </a:txBody>
                  <a:tcPr anchor="ctr"/>
                </a:tc>
                <a:extLst>
                  <a:ext uri="{0D108BD9-81ED-4DB2-BD59-A6C34878D82A}">
                    <a16:rowId xmlns:a16="http://schemas.microsoft.com/office/drawing/2014/main" val="2089440858"/>
                  </a:ext>
                </a:extLst>
              </a:tr>
              <a:tr h="494503">
                <a:tc>
                  <a:txBody>
                    <a:bodyPr/>
                    <a:lstStyle/>
                    <a:p>
                      <a:pPr lvl="0">
                        <a:buNone/>
                      </a:pPr>
                      <a:endParaRPr lang="en-US" sz="1400"/>
                    </a:p>
                  </a:txBody>
                  <a:tcPr/>
                </a:tc>
                <a:tc>
                  <a:txBody>
                    <a:bodyPr/>
                    <a:lstStyle/>
                    <a:p>
                      <a:pPr lvl="0">
                        <a:buNone/>
                      </a:pPr>
                      <a:endParaRPr lang="en-US" sz="1400"/>
                    </a:p>
                  </a:txBody>
                  <a:tcPr/>
                </a:tc>
                <a:extLst>
                  <a:ext uri="{0D108BD9-81ED-4DB2-BD59-A6C34878D82A}">
                    <a16:rowId xmlns:a16="http://schemas.microsoft.com/office/drawing/2014/main" val="2014535093"/>
                  </a:ext>
                </a:extLst>
              </a:tr>
              <a:tr h="809188">
                <a:tc>
                  <a:txBody>
                    <a:bodyPr/>
                    <a:lstStyle/>
                    <a:p>
                      <a:pPr lvl="0">
                        <a:buNone/>
                      </a:pPr>
                      <a:r>
                        <a:rPr lang="en-US" sz="1400"/>
                        <a:t>Graduation</a:t>
                      </a:r>
                    </a:p>
                    <a:p>
                      <a:pPr marL="285750" lvl="0" indent="-285750">
                        <a:buFont typeface="Arial"/>
                        <a:buChar char="•"/>
                      </a:pPr>
                      <a:r>
                        <a:rPr lang="en-US" sz="1400"/>
                        <a:t>Students with a GPA below &lt; 2.0?</a:t>
                      </a:r>
                    </a:p>
                  </a:txBody>
                  <a:tcPr/>
                </a:tc>
                <a:tc>
                  <a:txBody>
                    <a:bodyPr/>
                    <a:lstStyle/>
                    <a:p>
                      <a:pPr marL="0" lvl="0" indent="0" algn="ctr">
                        <a:buNone/>
                      </a:pPr>
                      <a:r>
                        <a:rPr lang="en-US" sz="1400"/>
                        <a:t>23 students --&gt; 15 students</a:t>
                      </a:r>
                    </a:p>
                  </a:txBody>
                  <a:tcPr anchor="ctr"/>
                </a:tc>
                <a:extLst>
                  <a:ext uri="{0D108BD9-81ED-4DB2-BD59-A6C34878D82A}">
                    <a16:rowId xmlns:a16="http://schemas.microsoft.com/office/drawing/2014/main" val="800186722"/>
                  </a:ext>
                </a:extLst>
              </a:tr>
              <a:tr h="1318677">
                <a:tc gridSpan="2">
                  <a:txBody>
                    <a:bodyPr/>
                    <a:lstStyle/>
                    <a:p>
                      <a:r>
                        <a:rPr lang="en-US" sz="1400"/>
                        <a:t>Plan: Our counselors meet with their students at the 6-week, 12-week and at semester to address D/F grades.  Graduation letters are sent home to parents once during 1st semester, then again during 2nd semester. They strongly encourage on campus tutoring, zero period intervention, Tutor.com and success strategies.</a:t>
                      </a:r>
                    </a:p>
                  </a:txBody>
                  <a:tcPr/>
                </a:tc>
                <a:tc hMerge="1">
                  <a:txBody>
                    <a:bodyPr/>
                    <a:lstStyle/>
                    <a:p>
                      <a:endParaRPr lang="en-US"/>
                    </a:p>
                  </a:txBody>
                  <a:tcPr/>
                </a:tc>
                <a:extLst>
                  <a:ext uri="{0D108BD9-81ED-4DB2-BD59-A6C34878D82A}">
                    <a16:rowId xmlns:a16="http://schemas.microsoft.com/office/drawing/2014/main" val="910558055"/>
                  </a:ext>
                </a:extLst>
              </a:tr>
            </a:tbl>
          </a:graphicData>
        </a:graphic>
      </p:graphicFrame>
      <p:pic>
        <p:nvPicPr>
          <p:cNvPr id="4" name="Picture 4" descr="Logo&#10;&#10;Description automatically generated">
            <a:extLst>
              <a:ext uri="{FF2B5EF4-FFF2-40B4-BE49-F238E27FC236}">
                <a16:creationId xmlns:a16="http://schemas.microsoft.com/office/drawing/2014/main" id="{485BFEB8-A5B9-4814-9B25-665A39CBD02A}"/>
              </a:ext>
            </a:extLst>
          </p:cNvPr>
          <p:cNvPicPr>
            <a:picLocks noChangeAspect="1"/>
          </p:cNvPicPr>
          <p:nvPr/>
        </p:nvPicPr>
        <p:blipFill>
          <a:blip r:embed="rId3"/>
          <a:stretch>
            <a:fillRect/>
          </a:stretch>
        </p:blipFill>
        <p:spPr>
          <a:xfrm>
            <a:off x="8386792" y="-1412768"/>
            <a:ext cx="1296505" cy="1318692"/>
          </a:xfrm>
          <a:prstGeom prst="rect">
            <a:avLst/>
          </a:prstGeom>
        </p:spPr>
      </p:pic>
    </p:spTree>
    <p:extLst>
      <p:ext uri="{BB962C8B-B14F-4D97-AF65-F5344CB8AC3E}">
        <p14:creationId xmlns:p14="http://schemas.microsoft.com/office/powerpoint/2010/main" val="302909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F19DABD-E7F2-4AFF-8670-EA927A440217}"/>
              </a:ext>
            </a:extLst>
          </p:cNvPr>
          <p:cNvSpPr>
            <a:spLocks noGrp="1"/>
          </p:cNvSpPr>
          <p:nvPr>
            <p:ph type="title"/>
          </p:nvPr>
        </p:nvSpPr>
        <p:spPr>
          <a:xfrm>
            <a:off x="1391178" y="376964"/>
            <a:ext cx="9404723" cy="1400530"/>
          </a:xfrm>
        </p:spPr>
        <p:txBody>
          <a:bodyPr/>
          <a:lstStyle/>
          <a:p>
            <a:pPr algn="ctr"/>
            <a:r>
              <a:rPr lang="en-US"/>
              <a:t>Juniors -11th Grade</a:t>
            </a:r>
          </a:p>
        </p:txBody>
      </p:sp>
      <p:graphicFrame>
        <p:nvGraphicFramePr>
          <p:cNvPr id="2" name="Table 4">
            <a:extLst>
              <a:ext uri="{FF2B5EF4-FFF2-40B4-BE49-F238E27FC236}">
                <a16:creationId xmlns:a16="http://schemas.microsoft.com/office/drawing/2014/main" id="{5AA17F6D-1CBB-43A8-9415-F7849BD90A28}"/>
              </a:ext>
            </a:extLst>
          </p:cNvPr>
          <p:cNvGraphicFramePr>
            <a:graphicFrameLocks noGrp="1"/>
          </p:cNvGraphicFramePr>
          <p:nvPr>
            <p:extLst>
              <p:ext uri="{D42A27DB-BD31-4B8C-83A1-F6EECF244321}">
                <p14:modId xmlns:p14="http://schemas.microsoft.com/office/powerpoint/2010/main" val="65756796"/>
              </p:ext>
            </p:extLst>
          </p:nvPr>
        </p:nvGraphicFramePr>
        <p:xfrm>
          <a:off x="1682437" y="1764832"/>
          <a:ext cx="8817684" cy="3902483"/>
        </p:xfrm>
        <a:graphic>
          <a:graphicData uri="http://schemas.openxmlformats.org/drawingml/2006/table">
            <a:tbl>
              <a:tblPr firstRow="1" bandRow="1">
                <a:tableStyleId>{5C22544A-7EE6-4342-B048-85BDC9FD1C3A}</a:tableStyleId>
              </a:tblPr>
              <a:tblGrid>
                <a:gridCol w="4408842">
                  <a:extLst>
                    <a:ext uri="{9D8B030D-6E8A-4147-A177-3AD203B41FA5}">
                      <a16:colId xmlns:a16="http://schemas.microsoft.com/office/drawing/2014/main" val="4118226643"/>
                    </a:ext>
                  </a:extLst>
                </a:gridCol>
                <a:gridCol w="4408842">
                  <a:extLst>
                    <a:ext uri="{9D8B030D-6E8A-4147-A177-3AD203B41FA5}">
                      <a16:colId xmlns:a16="http://schemas.microsoft.com/office/drawing/2014/main" val="102797253"/>
                    </a:ext>
                  </a:extLst>
                </a:gridCol>
              </a:tblGrid>
              <a:tr h="696082">
                <a:tc>
                  <a:txBody>
                    <a:bodyPr/>
                    <a:lstStyle/>
                    <a:p>
                      <a:pPr algn="ctr">
                        <a:lnSpc>
                          <a:spcPct val="100000"/>
                        </a:lnSpc>
                      </a:pPr>
                      <a:r>
                        <a:rPr lang="en-US"/>
                        <a:t>Discussion</a:t>
                      </a:r>
                    </a:p>
                  </a:txBody>
                  <a:tcPr anchor="ctr"/>
                </a:tc>
                <a:tc>
                  <a:txBody>
                    <a:bodyPr/>
                    <a:lstStyle/>
                    <a:p>
                      <a:pPr algn="ctr">
                        <a:lnSpc>
                          <a:spcPct val="100000"/>
                        </a:lnSpc>
                      </a:pPr>
                      <a:r>
                        <a:rPr lang="en-US"/>
                        <a:t>Percentage </a:t>
                      </a:r>
                    </a:p>
                  </a:txBody>
                  <a:tcPr anchor="ctr"/>
                </a:tc>
                <a:extLst>
                  <a:ext uri="{0D108BD9-81ED-4DB2-BD59-A6C34878D82A}">
                    <a16:rowId xmlns:a16="http://schemas.microsoft.com/office/drawing/2014/main" val="1299463881"/>
                  </a:ext>
                </a:extLst>
              </a:tr>
              <a:tr h="538902">
                <a:tc>
                  <a:txBody>
                    <a:bodyPr/>
                    <a:lstStyle/>
                    <a:p>
                      <a:pPr lvl="0" algn="l">
                        <a:buNone/>
                      </a:pPr>
                      <a:r>
                        <a:rPr lang="en-US" sz="1400"/>
                        <a:t>Special ed. students missing 2-year World language requirement</a:t>
                      </a:r>
                    </a:p>
                  </a:txBody>
                  <a:tcPr/>
                </a:tc>
                <a:tc>
                  <a:txBody>
                    <a:bodyPr/>
                    <a:lstStyle/>
                    <a:p>
                      <a:pPr lvl="0" algn="ctr">
                        <a:buNone/>
                      </a:pPr>
                      <a:r>
                        <a:rPr lang="en-US" sz="1200"/>
                        <a:t>37 Students </a:t>
                      </a:r>
                      <a:r>
                        <a:rPr lang="en-US" sz="1200" b="0" i="0" u="none" strike="noStrike" noProof="0">
                          <a:solidFill>
                            <a:srgbClr val="000000"/>
                          </a:solidFill>
                          <a:latin typeface="Times New Roman"/>
                        </a:rPr>
                        <a:t>→</a:t>
                      </a:r>
                      <a:r>
                        <a:rPr lang="en-US" sz="1200"/>
                        <a:t> 20 students</a:t>
                      </a:r>
                    </a:p>
                  </a:txBody>
                  <a:tcPr anchor="ctr"/>
                </a:tc>
                <a:extLst>
                  <a:ext uri="{0D108BD9-81ED-4DB2-BD59-A6C34878D82A}">
                    <a16:rowId xmlns:a16="http://schemas.microsoft.com/office/drawing/2014/main" val="663041753"/>
                  </a:ext>
                </a:extLst>
              </a:tr>
              <a:tr h="595037">
                <a:tc>
                  <a:txBody>
                    <a:bodyPr/>
                    <a:lstStyle/>
                    <a:p>
                      <a:pPr algn="l"/>
                      <a:r>
                        <a:rPr lang="en-US" sz="1400"/>
                        <a:t>Students not on track to meet the 3rd year math requirement by end of this year</a:t>
                      </a:r>
                    </a:p>
                  </a:txBody>
                  <a:tcPr anchor="ctr"/>
                </a:tc>
                <a:tc>
                  <a:txBody>
                    <a:bodyPr/>
                    <a:lstStyle/>
                    <a:p>
                      <a:pPr algn="ctr"/>
                      <a:r>
                        <a:rPr lang="en-US" sz="1200"/>
                        <a:t>88 students </a:t>
                      </a:r>
                      <a:r>
                        <a:rPr lang="en-US" sz="1200" b="0" i="0" u="none" strike="noStrike" noProof="0">
                          <a:solidFill>
                            <a:srgbClr val="000000"/>
                          </a:solidFill>
                          <a:latin typeface="Times New Roman"/>
                        </a:rPr>
                        <a:t>→</a:t>
                      </a:r>
                      <a:r>
                        <a:rPr lang="en-US" sz="1200"/>
                        <a:t> 83 students</a:t>
                      </a:r>
                    </a:p>
                  </a:txBody>
                  <a:tcPr anchor="ctr"/>
                </a:tc>
                <a:extLst>
                  <a:ext uri="{0D108BD9-81ED-4DB2-BD59-A6C34878D82A}">
                    <a16:rowId xmlns:a16="http://schemas.microsoft.com/office/drawing/2014/main" val="2089440858"/>
                  </a:ext>
                </a:extLst>
              </a:tr>
              <a:tr h="280678">
                <a:tc>
                  <a:txBody>
                    <a:bodyPr/>
                    <a:lstStyle/>
                    <a:p>
                      <a:pPr lvl="0">
                        <a:buNone/>
                      </a:pPr>
                      <a:r>
                        <a:rPr lang="en-US" sz="1400"/>
                        <a:t>"D" in any 'a-g' course on their transcript</a:t>
                      </a:r>
                    </a:p>
                  </a:txBody>
                  <a:tcPr/>
                </a:tc>
                <a:tc>
                  <a:txBody>
                    <a:bodyPr/>
                    <a:lstStyle/>
                    <a:p>
                      <a:pPr lvl="0" algn="ctr">
                        <a:buNone/>
                      </a:pPr>
                      <a:r>
                        <a:rPr lang="en-US" sz="1400"/>
                        <a:t>52% </a:t>
                      </a:r>
                      <a:r>
                        <a:rPr lang="en-US" sz="1200" b="0" i="0" u="none" strike="noStrike" noProof="0">
                          <a:solidFill>
                            <a:srgbClr val="000000"/>
                          </a:solidFill>
                          <a:latin typeface="Times New Roman"/>
                        </a:rPr>
                        <a:t>→</a:t>
                      </a:r>
                      <a:r>
                        <a:rPr lang="en-US" sz="1400"/>
                        <a:t> 44%</a:t>
                      </a:r>
                      <a:endParaRPr lang="en-US" sz="1400">
                        <a:highlight>
                          <a:srgbClr val="FFFF00"/>
                        </a:highlight>
                      </a:endParaRPr>
                    </a:p>
                  </a:txBody>
                  <a:tcPr anchor="ctr"/>
                </a:tc>
                <a:extLst>
                  <a:ext uri="{0D108BD9-81ED-4DB2-BD59-A6C34878D82A}">
                    <a16:rowId xmlns:a16="http://schemas.microsoft.com/office/drawing/2014/main" val="913263680"/>
                  </a:ext>
                </a:extLst>
              </a:tr>
              <a:tr h="303132">
                <a:tc>
                  <a:txBody>
                    <a:bodyPr/>
                    <a:lstStyle/>
                    <a:p>
                      <a:pPr lvl="0">
                        <a:buNone/>
                      </a:pPr>
                      <a:r>
                        <a:rPr lang="en-US" sz="1400"/>
                        <a:t>Failed an 'a-g' course</a:t>
                      </a:r>
                    </a:p>
                  </a:txBody>
                  <a:tcPr/>
                </a:tc>
                <a:tc>
                  <a:txBody>
                    <a:bodyPr/>
                    <a:lstStyle/>
                    <a:p>
                      <a:pPr lvl="0" algn="ctr">
                        <a:buNone/>
                      </a:pPr>
                      <a:r>
                        <a:rPr lang="en-US" sz="1400"/>
                        <a:t>33% </a:t>
                      </a:r>
                      <a:r>
                        <a:rPr lang="en-US" sz="1200" b="0" i="0" u="none" strike="noStrike" noProof="0">
                          <a:solidFill>
                            <a:srgbClr val="000000"/>
                          </a:solidFill>
                          <a:latin typeface="Times New Roman"/>
                        </a:rPr>
                        <a:t>→</a:t>
                      </a:r>
                      <a:r>
                        <a:rPr lang="en-US" sz="1400"/>
                        <a:t> 24%</a:t>
                      </a:r>
                      <a:endParaRPr lang="en-US" sz="1400">
                        <a:highlight>
                          <a:srgbClr val="FFFF00"/>
                        </a:highlight>
                      </a:endParaRPr>
                    </a:p>
                  </a:txBody>
                  <a:tcPr/>
                </a:tc>
                <a:extLst>
                  <a:ext uri="{0D108BD9-81ED-4DB2-BD59-A6C34878D82A}">
                    <a16:rowId xmlns:a16="http://schemas.microsoft.com/office/drawing/2014/main" val="241978036"/>
                  </a:ext>
                </a:extLst>
              </a:tr>
              <a:tr h="303132">
                <a:tc>
                  <a:txBody>
                    <a:bodyPr/>
                    <a:lstStyle/>
                    <a:p>
                      <a:pPr lvl="0">
                        <a:buNone/>
                      </a:pPr>
                      <a:r>
                        <a:rPr lang="en-US" sz="1400"/>
                        <a:t>GPA below 3.0</a:t>
                      </a:r>
                    </a:p>
                  </a:txBody>
                  <a:tcPr/>
                </a:tc>
                <a:tc>
                  <a:txBody>
                    <a:bodyPr/>
                    <a:lstStyle/>
                    <a:p>
                      <a:pPr lvl="0" algn="ctr">
                        <a:buNone/>
                      </a:pPr>
                      <a:r>
                        <a:rPr lang="en-US" sz="1400"/>
                        <a:t>41% </a:t>
                      </a:r>
                      <a:r>
                        <a:rPr lang="en-US" sz="1200" b="0" i="0" u="none" strike="noStrike" noProof="0">
                          <a:solidFill>
                            <a:srgbClr val="000000"/>
                          </a:solidFill>
                          <a:latin typeface="Times New Roman"/>
                        </a:rPr>
                        <a:t>→</a:t>
                      </a:r>
                      <a:r>
                        <a:rPr lang="en-US" sz="1400"/>
                        <a:t> 31%</a:t>
                      </a:r>
                    </a:p>
                  </a:txBody>
                  <a:tcPr/>
                </a:tc>
                <a:extLst>
                  <a:ext uri="{0D108BD9-81ED-4DB2-BD59-A6C34878D82A}">
                    <a16:rowId xmlns:a16="http://schemas.microsoft.com/office/drawing/2014/main" val="742870351"/>
                  </a:ext>
                </a:extLst>
              </a:tr>
              <a:tr h="300624">
                <a:tc>
                  <a:txBody>
                    <a:bodyPr/>
                    <a:lstStyle/>
                    <a:p>
                      <a:pPr lvl="0">
                        <a:buNone/>
                      </a:pPr>
                      <a:r>
                        <a:rPr lang="en-US" sz="1400"/>
                        <a:t>On track to be 'a-g' eligible</a:t>
                      </a:r>
                    </a:p>
                  </a:txBody>
                  <a:tcPr/>
                </a:tc>
                <a:tc>
                  <a:txBody>
                    <a:bodyPr/>
                    <a:lstStyle/>
                    <a:p>
                      <a:pPr lvl="0" algn="ctr">
                        <a:buNone/>
                      </a:pPr>
                      <a:r>
                        <a:rPr lang="en-US" sz="1400"/>
                        <a:t>54%</a:t>
                      </a:r>
                      <a:endParaRPr lang="en-US"/>
                    </a:p>
                  </a:txBody>
                  <a:tcPr/>
                </a:tc>
                <a:extLst>
                  <a:ext uri="{0D108BD9-81ED-4DB2-BD59-A6C34878D82A}">
                    <a16:rowId xmlns:a16="http://schemas.microsoft.com/office/drawing/2014/main" val="2014535093"/>
                  </a:ext>
                </a:extLst>
              </a:tr>
              <a:tr h="853262">
                <a:tc gridSpan="2">
                  <a:txBody>
                    <a:bodyPr/>
                    <a:lstStyle/>
                    <a:p>
                      <a:r>
                        <a:rPr lang="en-US" sz="1400"/>
                        <a:t>Plan: Our counselors meet with their students at the 6-week, 12 week and at semester to address D/F grades.  They strongly encourage on campus tutoring,  zero period intervention, and utilizing Tutor.com. Students with D's and F's are placed in credit recovery. Summer school is planned.</a:t>
                      </a:r>
                    </a:p>
                  </a:txBody>
                  <a:tcPr/>
                </a:tc>
                <a:tc hMerge="1">
                  <a:txBody>
                    <a:bodyPr/>
                    <a:lstStyle/>
                    <a:p>
                      <a:endParaRPr lang="en-US"/>
                    </a:p>
                  </a:txBody>
                  <a:tcPr/>
                </a:tc>
                <a:extLst>
                  <a:ext uri="{0D108BD9-81ED-4DB2-BD59-A6C34878D82A}">
                    <a16:rowId xmlns:a16="http://schemas.microsoft.com/office/drawing/2014/main" val="910558055"/>
                  </a:ext>
                </a:extLst>
              </a:tr>
            </a:tbl>
          </a:graphicData>
        </a:graphic>
      </p:graphicFrame>
      <p:pic>
        <p:nvPicPr>
          <p:cNvPr id="3" name="Picture 4" descr="Logo&#10;&#10;Description automatically generated">
            <a:extLst>
              <a:ext uri="{FF2B5EF4-FFF2-40B4-BE49-F238E27FC236}">
                <a16:creationId xmlns:a16="http://schemas.microsoft.com/office/drawing/2014/main" id="{AD06C6D1-B345-4121-96BA-CB42CE5E597E}"/>
              </a:ext>
            </a:extLst>
          </p:cNvPr>
          <p:cNvPicPr>
            <a:picLocks noChangeAspect="1"/>
          </p:cNvPicPr>
          <p:nvPr/>
        </p:nvPicPr>
        <p:blipFill>
          <a:blip r:embed="rId3"/>
          <a:stretch>
            <a:fillRect/>
          </a:stretch>
        </p:blipFill>
        <p:spPr>
          <a:xfrm>
            <a:off x="2107096" y="226893"/>
            <a:ext cx="1296505" cy="1318692"/>
          </a:xfrm>
          <a:prstGeom prst="rect">
            <a:avLst/>
          </a:prstGeom>
        </p:spPr>
      </p:pic>
    </p:spTree>
    <p:extLst>
      <p:ext uri="{BB962C8B-B14F-4D97-AF65-F5344CB8AC3E}">
        <p14:creationId xmlns:p14="http://schemas.microsoft.com/office/powerpoint/2010/main" val="339040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F19DABD-E7F2-4AFF-8670-EA927A440217}"/>
              </a:ext>
            </a:extLst>
          </p:cNvPr>
          <p:cNvSpPr>
            <a:spLocks noGrp="1"/>
          </p:cNvSpPr>
          <p:nvPr>
            <p:ph type="title"/>
          </p:nvPr>
        </p:nvSpPr>
        <p:spPr>
          <a:xfrm>
            <a:off x="1391178" y="418851"/>
            <a:ext cx="9404723" cy="1400530"/>
          </a:xfrm>
        </p:spPr>
        <p:txBody>
          <a:bodyPr/>
          <a:lstStyle/>
          <a:p>
            <a:pPr algn="ctr"/>
            <a:r>
              <a:rPr lang="en-US"/>
              <a:t>Sophomores -10th Grade</a:t>
            </a:r>
          </a:p>
        </p:txBody>
      </p:sp>
      <p:graphicFrame>
        <p:nvGraphicFramePr>
          <p:cNvPr id="3" name="Table 4">
            <a:extLst>
              <a:ext uri="{FF2B5EF4-FFF2-40B4-BE49-F238E27FC236}">
                <a16:creationId xmlns:a16="http://schemas.microsoft.com/office/drawing/2014/main" id="{37A0FB34-D03E-4B99-B8EB-25310E18C1AD}"/>
              </a:ext>
            </a:extLst>
          </p:cNvPr>
          <p:cNvGraphicFramePr>
            <a:graphicFrameLocks noGrp="1"/>
          </p:cNvGraphicFramePr>
          <p:nvPr>
            <p:extLst>
              <p:ext uri="{D42A27DB-BD31-4B8C-83A1-F6EECF244321}">
                <p14:modId xmlns:p14="http://schemas.microsoft.com/office/powerpoint/2010/main" val="1542369375"/>
              </p:ext>
            </p:extLst>
          </p:nvPr>
        </p:nvGraphicFramePr>
        <p:xfrm>
          <a:off x="1713825" y="1824127"/>
          <a:ext cx="8761320" cy="4425343"/>
        </p:xfrm>
        <a:graphic>
          <a:graphicData uri="http://schemas.openxmlformats.org/drawingml/2006/table">
            <a:tbl>
              <a:tblPr firstRow="1" bandRow="1">
                <a:tableStyleId>{5C22544A-7EE6-4342-B048-85BDC9FD1C3A}</a:tableStyleId>
              </a:tblPr>
              <a:tblGrid>
                <a:gridCol w="4380660">
                  <a:extLst>
                    <a:ext uri="{9D8B030D-6E8A-4147-A177-3AD203B41FA5}">
                      <a16:colId xmlns:a16="http://schemas.microsoft.com/office/drawing/2014/main" val="4118226643"/>
                    </a:ext>
                  </a:extLst>
                </a:gridCol>
                <a:gridCol w="4380660">
                  <a:extLst>
                    <a:ext uri="{9D8B030D-6E8A-4147-A177-3AD203B41FA5}">
                      <a16:colId xmlns:a16="http://schemas.microsoft.com/office/drawing/2014/main" val="102797253"/>
                    </a:ext>
                  </a:extLst>
                </a:gridCol>
              </a:tblGrid>
              <a:tr h="762000">
                <a:tc>
                  <a:txBody>
                    <a:bodyPr/>
                    <a:lstStyle/>
                    <a:p>
                      <a:pPr algn="ctr">
                        <a:lnSpc>
                          <a:spcPct val="100000"/>
                        </a:lnSpc>
                      </a:pPr>
                      <a:r>
                        <a:rPr lang="en-US"/>
                        <a:t>Discussion</a:t>
                      </a:r>
                    </a:p>
                  </a:txBody>
                  <a:tcPr anchor="ctr"/>
                </a:tc>
                <a:tc>
                  <a:txBody>
                    <a:bodyPr/>
                    <a:lstStyle/>
                    <a:p>
                      <a:pPr algn="ctr">
                        <a:lnSpc>
                          <a:spcPct val="100000"/>
                        </a:lnSpc>
                      </a:pPr>
                      <a:r>
                        <a:rPr lang="en-US"/>
                        <a:t>Percentage </a:t>
                      </a:r>
                    </a:p>
                  </a:txBody>
                  <a:tcPr anchor="ctr"/>
                </a:tc>
                <a:extLst>
                  <a:ext uri="{0D108BD9-81ED-4DB2-BD59-A6C34878D82A}">
                    <a16:rowId xmlns:a16="http://schemas.microsoft.com/office/drawing/2014/main" val="1299463881"/>
                  </a:ext>
                </a:extLst>
              </a:tr>
              <a:tr h="1012626">
                <a:tc>
                  <a:txBody>
                    <a:bodyPr/>
                    <a:lstStyle/>
                    <a:p>
                      <a:pPr lvl="0" algn="l">
                        <a:buNone/>
                      </a:pPr>
                      <a:r>
                        <a:rPr lang="en-US" sz="1400"/>
                        <a:t>Students without a World Language course on their transcript</a:t>
                      </a:r>
                    </a:p>
                    <a:p>
                      <a:pPr marL="285750" lvl="0" indent="-285750" algn="l">
                        <a:buFont typeface="Arial"/>
                        <a:buChar char="•"/>
                      </a:pPr>
                      <a:r>
                        <a:rPr lang="en-US" sz="1400"/>
                        <a:t>How many of these students have an IEP</a:t>
                      </a:r>
                    </a:p>
                  </a:txBody>
                  <a:tcPr/>
                </a:tc>
                <a:tc>
                  <a:txBody>
                    <a:bodyPr/>
                    <a:lstStyle/>
                    <a:p>
                      <a:pPr lvl="0" algn="ctr">
                        <a:buNone/>
                      </a:pPr>
                      <a:r>
                        <a:rPr lang="en-US" sz="1200"/>
                        <a:t>92 students do not have World Language on transcript.</a:t>
                      </a:r>
                      <a:endParaRPr lang="en-US"/>
                    </a:p>
                    <a:p>
                      <a:pPr lvl="0" algn="ctr">
                        <a:buNone/>
                      </a:pPr>
                      <a:r>
                        <a:rPr lang="en-US" sz="1200"/>
                        <a:t>Of those 92 students, 41 are students with an IEP.</a:t>
                      </a:r>
                    </a:p>
                  </a:txBody>
                  <a:tcPr anchor="ctr"/>
                </a:tc>
                <a:extLst>
                  <a:ext uri="{0D108BD9-81ED-4DB2-BD59-A6C34878D82A}">
                    <a16:rowId xmlns:a16="http://schemas.microsoft.com/office/drawing/2014/main" val="663041753"/>
                  </a:ext>
                </a:extLst>
              </a:tr>
              <a:tr h="562570">
                <a:tc>
                  <a:txBody>
                    <a:bodyPr/>
                    <a:lstStyle/>
                    <a:p>
                      <a:pPr algn="l"/>
                      <a:r>
                        <a:rPr lang="en-US" sz="1400"/>
                        <a:t>"D" in any 2 'a-g' courses</a:t>
                      </a:r>
                    </a:p>
                  </a:txBody>
                  <a:tcPr anchor="ctr"/>
                </a:tc>
                <a:tc>
                  <a:txBody>
                    <a:bodyPr/>
                    <a:lstStyle/>
                    <a:p>
                      <a:pPr algn="ctr"/>
                      <a:r>
                        <a:rPr lang="en-US" sz="1400">
                          <a:solidFill>
                            <a:schemeClr val="bg1"/>
                          </a:solidFill>
                        </a:rPr>
                        <a:t>26% </a:t>
                      </a:r>
                      <a:r>
                        <a:rPr lang="en-US" sz="1200" b="0" i="0" u="none" strike="noStrike" noProof="0">
                          <a:solidFill>
                            <a:srgbClr val="000000"/>
                          </a:solidFill>
                          <a:latin typeface="Times New Roman"/>
                        </a:rPr>
                        <a:t>→</a:t>
                      </a:r>
                      <a:r>
                        <a:rPr lang="en-US" sz="1400">
                          <a:solidFill>
                            <a:schemeClr val="bg1"/>
                          </a:solidFill>
                        </a:rPr>
                        <a:t> 24%</a:t>
                      </a:r>
                      <a:endParaRPr lang="en-US" sz="1400">
                        <a:solidFill>
                          <a:srgbClr val="FF0000"/>
                        </a:solidFill>
                      </a:endParaRPr>
                    </a:p>
                  </a:txBody>
                  <a:tcPr anchor="ctr"/>
                </a:tc>
                <a:extLst>
                  <a:ext uri="{0D108BD9-81ED-4DB2-BD59-A6C34878D82A}">
                    <a16:rowId xmlns:a16="http://schemas.microsoft.com/office/drawing/2014/main" val="2089440858"/>
                  </a:ext>
                </a:extLst>
              </a:tr>
              <a:tr h="979080">
                <a:tc>
                  <a:txBody>
                    <a:bodyPr/>
                    <a:lstStyle/>
                    <a:p>
                      <a:pPr lvl="0" algn="l">
                        <a:buNone/>
                      </a:pPr>
                      <a:r>
                        <a:rPr lang="en-US" sz="1400"/>
                        <a:t>How many students are not on track to meet the three-year math requirement by 11th grade?</a:t>
                      </a:r>
                    </a:p>
                  </a:txBody>
                  <a:tcPr anchor="ctr"/>
                </a:tc>
                <a:tc>
                  <a:txBody>
                    <a:bodyPr/>
                    <a:lstStyle/>
                    <a:p>
                      <a:pPr lvl="0" algn="ctr">
                        <a:buNone/>
                      </a:pPr>
                      <a:r>
                        <a:rPr lang="en-US" sz="1400"/>
                        <a:t>129</a:t>
                      </a:r>
                      <a:endParaRPr lang="en-US"/>
                    </a:p>
                  </a:txBody>
                  <a:tcPr anchor="ctr"/>
                </a:tc>
                <a:extLst>
                  <a:ext uri="{0D108BD9-81ED-4DB2-BD59-A6C34878D82A}">
                    <a16:rowId xmlns:a16="http://schemas.microsoft.com/office/drawing/2014/main" val="3833663240"/>
                  </a:ext>
                </a:extLst>
              </a:tr>
              <a:tr h="1109067">
                <a:tc gridSpan="2">
                  <a:txBody>
                    <a:bodyPr/>
                    <a:lstStyle/>
                    <a:p>
                      <a:r>
                        <a:rPr lang="en-US" sz="1400"/>
                        <a:t>Plan: Our counselors meet with their students at the 6-week, 12 week and at semester to address D/F grades. They strongly encourage on campus tutoring, zero period intervention, and utilizing Tutor.com.  Summer school is planned, and </a:t>
                      </a:r>
                      <a:r>
                        <a:rPr lang="en-US" sz="1400" b="0" i="0" u="none" strike="noStrike" noProof="0">
                          <a:latin typeface="Century Gothic"/>
                        </a:rPr>
                        <a:t>Credit Recovery is discussed for the following year if needed. </a:t>
                      </a:r>
                    </a:p>
                  </a:txBody>
                  <a:tcPr/>
                </a:tc>
                <a:tc hMerge="1">
                  <a:txBody>
                    <a:bodyPr/>
                    <a:lstStyle/>
                    <a:p>
                      <a:endParaRPr lang="en-US"/>
                    </a:p>
                  </a:txBody>
                  <a:tcPr/>
                </a:tc>
                <a:extLst>
                  <a:ext uri="{0D108BD9-81ED-4DB2-BD59-A6C34878D82A}">
                    <a16:rowId xmlns:a16="http://schemas.microsoft.com/office/drawing/2014/main" val="910558055"/>
                  </a:ext>
                </a:extLst>
              </a:tr>
            </a:tbl>
          </a:graphicData>
        </a:graphic>
      </p:graphicFrame>
      <p:pic>
        <p:nvPicPr>
          <p:cNvPr id="2" name="Picture 4" descr="Logo&#10;&#10;Description automatically generated">
            <a:extLst>
              <a:ext uri="{FF2B5EF4-FFF2-40B4-BE49-F238E27FC236}">
                <a16:creationId xmlns:a16="http://schemas.microsoft.com/office/drawing/2014/main" id="{F4B12E25-2CBC-4BA6-BA7C-CF567E07E084}"/>
              </a:ext>
            </a:extLst>
          </p:cNvPr>
          <p:cNvPicPr>
            <a:picLocks noChangeAspect="1"/>
          </p:cNvPicPr>
          <p:nvPr/>
        </p:nvPicPr>
        <p:blipFill>
          <a:blip r:embed="rId3"/>
          <a:stretch>
            <a:fillRect/>
          </a:stretch>
        </p:blipFill>
        <p:spPr>
          <a:xfrm>
            <a:off x="1389270" y="215850"/>
            <a:ext cx="1296505" cy="1318692"/>
          </a:xfrm>
          <a:prstGeom prst="rect">
            <a:avLst/>
          </a:prstGeom>
        </p:spPr>
      </p:pic>
    </p:spTree>
    <p:extLst>
      <p:ext uri="{BB962C8B-B14F-4D97-AF65-F5344CB8AC3E}">
        <p14:creationId xmlns:p14="http://schemas.microsoft.com/office/powerpoint/2010/main" val="69898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F19DABD-E7F2-4AFF-8670-EA927A440217}"/>
              </a:ext>
            </a:extLst>
          </p:cNvPr>
          <p:cNvSpPr>
            <a:spLocks noGrp="1"/>
          </p:cNvSpPr>
          <p:nvPr>
            <p:ph type="title"/>
          </p:nvPr>
        </p:nvSpPr>
        <p:spPr>
          <a:xfrm>
            <a:off x="1391178" y="461185"/>
            <a:ext cx="9404723" cy="1400530"/>
          </a:xfrm>
        </p:spPr>
        <p:txBody>
          <a:bodyPr/>
          <a:lstStyle/>
          <a:p>
            <a:pPr algn="ctr"/>
            <a:r>
              <a:rPr lang="en-US"/>
              <a:t>Freshman – 9th Grade</a:t>
            </a:r>
          </a:p>
        </p:txBody>
      </p:sp>
      <p:graphicFrame>
        <p:nvGraphicFramePr>
          <p:cNvPr id="4" name="Table 4">
            <a:extLst>
              <a:ext uri="{FF2B5EF4-FFF2-40B4-BE49-F238E27FC236}">
                <a16:creationId xmlns:a16="http://schemas.microsoft.com/office/drawing/2014/main" id="{08B3CE9A-95DF-417C-932A-A720B8C36BAA}"/>
              </a:ext>
            </a:extLst>
          </p:cNvPr>
          <p:cNvGraphicFramePr>
            <a:graphicFrameLocks noGrp="1"/>
          </p:cNvGraphicFramePr>
          <p:nvPr>
            <p:extLst>
              <p:ext uri="{D42A27DB-BD31-4B8C-83A1-F6EECF244321}">
                <p14:modId xmlns:p14="http://schemas.microsoft.com/office/powerpoint/2010/main" val="3655781718"/>
              </p:ext>
            </p:extLst>
          </p:nvPr>
        </p:nvGraphicFramePr>
        <p:xfrm>
          <a:off x="2091267" y="2133599"/>
          <a:ext cx="8039418" cy="3056019"/>
        </p:xfrm>
        <a:graphic>
          <a:graphicData uri="http://schemas.openxmlformats.org/drawingml/2006/table">
            <a:tbl>
              <a:tblPr firstRow="1" bandRow="1">
                <a:tableStyleId>{5C22544A-7EE6-4342-B048-85BDC9FD1C3A}</a:tableStyleId>
              </a:tblPr>
              <a:tblGrid>
                <a:gridCol w="4019709">
                  <a:extLst>
                    <a:ext uri="{9D8B030D-6E8A-4147-A177-3AD203B41FA5}">
                      <a16:colId xmlns:a16="http://schemas.microsoft.com/office/drawing/2014/main" val="4118226643"/>
                    </a:ext>
                  </a:extLst>
                </a:gridCol>
                <a:gridCol w="4019709">
                  <a:extLst>
                    <a:ext uri="{9D8B030D-6E8A-4147-A177-3AD203B41FA5}">
                      <a16:colId xmlns:a16="http://schemas.microsoft.com/office/drawing/2014/main" val="102797253"/>
                    </a:ext>
                  </a:extLst>
                </a:gridCol>
              </a:tblGrid>
              <a:tr h="769020">
                <a:tc>
                  <a:txBody>
                    <a:bodyPr/>
                    <a:lstStyle/>
                    <a:p>
                      <a:pPr algn="ctr">
                        <a:lnSpc>
                          <a:spcPct val="250000"/>
                        </a:lnSpc>
                      </a:pPr>
                      <a:r>
                        <a:rPr lang="en-US"/>
                        <a:t>Discussion</a:t>
                      </a:r>
                    </a:p>
                  </a:txBody>
                  <a:tcPr/>
                </a:tc>
                <a:tc>
                  <a:txBody>
                    <a:bodyPr/>
                    <a:lstStyle/>
                    <a:p>
                      <a:pPr algn="ctr">
                        <a:lnSpc>
                          <a:spcPct val="250000"/>
                        </a:lnSpc>
                      </a:pPr>
                      <a:r>
                        <a:rPr lang="en-US"/>
                        <a:t>Percentage </a:t>
                      </a:r>
                    </a:p>
                  </a:txBody>
                  <a:tcPr/>
                </a:tc>
                <a:extLst>
                  <a:ext uri="{0D108BD9-81ED-4DB2-BD59-A6C34878D82A}">
                    <a16:rowId xmlns:a16="http://schemas.microsoft.com/office/drawing/2014/main" val="1299463881"/>
                  </a:ext>
                </a:extLst>
              </a:tr>
              <a:tr h="769020">
                <a:tc>
                  <a:txBody>
                    <a:bodyPr/>
                    <a:lstStyle/>
                    <a:p>
                      <a:pPr algn="l"/>
                      <a:r>
                        <a:rPr lang="en-US" sz="1400"/>
                        <a:t>"D" in any "a-g" course on their transcript?</a:t>
                      </a:r>
                    </a:p>
                  </a:txBody>
                  <a:tcPr anchor="ctr"/>
                </a:tc>
                <a:tc>
                  <a:txBody>
                    <a:bodyPr/>
                    <a:lstStyle/>
                    <a:p>
                      <a:pPr algn="ctr"/>
                      <a:r>
                        <a:rPr lang="en-US" sz="1400"/>
                        <a:t>21% </a:t>
                      </a:r>
                      <a:r>
                        <a:rPr lang="en-US" sz="1200" b="0" i="0" u="none" strike="noStrike" noProof="0">
                          <a:solidFill>
                            <a:srgbClr val="000000"/>
                          </a:solidFill>
                          <a:latin typeface="Times New Roman"/>
                        </a:rPr>
                        <a:t>→</a:t>
                      </a:r>
                      <a:r>
                        <a:rPr lang="en-US" sz="1400"/>
                        <a:t>15%</a:t>
                      </a:r>
                      <a:endParaRPr lang="en-US" sz="1400">
                        <a:highlight>
                          <a:srgbClr val="FFFF00"/>
                        </a:highlight>
                      </a:endParaRPr>
                    </a:p>
                  </a:txBody>
                  <a:tcPr anchor="ctr"/>
                </a:tc>
                <a:extLst>
                  <a:ext uri="{0D108BD9-81ED-4DB2-BD59-A6C34878D82A}">
                    <a16:rowId xmlns:a16="http://schemas.microsoft.com/office/drawing/2014/main" val="2089440858"/>
                  </a:ext>
                </a:extLst>
              </a:tr>
              <a:tr h="748959">
                <a:tc>
                  <a:txBody>
                    <a:bodyPr/>
                    <a:lstStyle/>
                    <a:p>
                      <a:r>
                        <a:rPr lang="en-US" sz="1400"/>
                        <a:t>Failed an 'a-g' course?</a:t>
                      </a:r>
                    </a:p>
                  </a:txBody>
                  <a:tcPr anchor="ctr"/>
                </a:tc>
                <a:tc>
                  <a:txBody>
                    <a:bodyPr/>
                    <a:lstStyle/>
                    <a:p>
                      <a:pPr algn="ctr"/>
                      <a:r>
                        <a:rPr lang="en-US" sz="1400"/>
                        <a:t>19% </a:t>
                      </a:r>
                      <a:r>
                        <a:rPr lang="en-US" sz="1200" b="0" i="0" u="none" strike="noStrike" noProof="0">
                          <a:solidFill>
                            <a:srgbClr val="000000"/>
                          </a:solidFill>
                          <a:latin typeface="Times New Roman"/>
                        </a:rPr>
                        <a:t>→</a:t>
                      </a:r>
                      <a:r>
                        <a:rPr lang="en-US" sz="1400"/>
                        <a:t>16%</a:t>
                      </a:r>
                    </a:p>
                  </a:txBody>
                  <a:tcPr anchor="ctr"/>
                </a:tc>
                <a:extLst>
                  <a:ext uri="{0D108BD9-81ED-4DB2-BD59-A6C34878D82A}">
                    <a16:rowId xmlns:a16="http://schemas.microsoft.com/office/drawing/2014/main" val="3821918717"/>
                  </a:ext>
                </a:extLst>
              </a:tr>
              <a:tr h="769020">
                <a:tc gridSpan="2">
                  <a:txBody>
                    <a:bodyPr/>
                    <a:lstStyle/>
                    <a:p>
                      <a:r>
                        <a:rPr lang="en-US" sz="1400"/>
                        <a:t>Plan: Our counselors meet with their students at the 6-week and 12-week grading period to address D/F grades. They encourage on campus tutoring, zero period intervention, and utilizing Tutor.com. </a:t>
                      </a:r>
                      <a:r>
                        <a:rPr lang="en-US" sz="1400" b="0" i="0" u="none" strike="noStrike" noProof="0">
                          <a:latin typeface="Century Gothic"/>
                        </a:rPr>
                        <a:t> Summer school is planned.</a:t>
                      </a:r>
                    </a:p>
                  </a:txBody>
                  <a:tcPr/>
                </a:tc>
                <a:tc hMerge="1">
                  <a:txBody>
                    <a:bodyPr/>
                    <a:lstStyle/>
                    <a:p>
                      <a:endParaRPr lang="en-US"/>
                    </a:p>
                  </a:txBody>
                  <a:tcPr marL="0" marR="0" marT="0" marB="0" horzOverflow="overflow"/>
                </a:tc>
                <a:extLst>
                  <a:ext uri="{0D108BD9-81ED-4DB2-BD59-A6C34878D82A}">
                    <a16:rowId xmlns:a16="http://schemas.microsoft.com/office/drawing/2014/main" val="910558055"/>
                  </a:ext>
                </a:extLst>
              </a:tr>
            </a:tbl>
          </a:graphicData>
        </a:graphic>
      </p:graphicFrame>
      <p:pic>
        <p:nvPicPr>
          <p:cNvPr id="2" name="Picture 4" descr="Logo&#10;&#10;Description automatically generated">
            <a:extLst>
              <a:ext uri="{FF2B5EF4-FFF2-40B4-BE49-F238E27FC236}">
                <a16:creationId xmlns:a16="http://schemas.microsoft.com/office/drawing/2014/main" id="{5B6E71E8-186A-49B7-842B-5A64C2A87725}"/>
              </a:ext>
            </a:extLst>
          </p:cNvPr>
          <p:cNvPicPr>
            <a:picLocks noChangeAspect="1"/>
          </p:cNvPicPr>
          <p:nvPr/>
        </p:nvPicPr>
        <p:blipFill>
          <a:blip r:embed="rId3"/>
          <a:stretch>
            <a:fillRect/>
          </a:stretch>
        </p:blipFill>
        <p:spPr>
          <a:xfrm>
            <a:off x="1753705" y="392545"/>
            <a:ext cx="1296505" cy="1318692"/>
          </a:xfrm>
          <a:prstGeom prst="rect">
            <a:avLst/>
          </a:prstGeom>
        </p:spPr>
      </p:pic>
    </p:spTree>
    <p:extLst>
      <p:ext uri="{BB962C8B-B14F-4D97-AF65-F5344CB8AC3E}">
        <p14:creationId xmlns:p14="http://schemas.microsoft.com/office/powerpoint/2010/main" val="295866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2659FAB-2845-3325-D7AB-9686F00C8ADB}"/>
              </a:ext>
            </a:extLst>
          </p:cNvPr>
          <p:cNvPicPr>
            <a:picLocks noChangeAspect="1"/>
          </p:cNvPicPr>
          <p:nvPr/>
        </p:nvPicPr>
        <p:blipFill>
          <a:blip r:embed="rId3"/>
          <a:stretch>
            <a:fillRect/>
          </a:stretch>
        </p:blipFill>
        <p:spPr>
          <a:xfrm>
            <a:off x="850191" y="120402"/>
            <a:ext cx="1296505" cy="1318692"/>
          </a:xfrm>
          <a:prstGeom prst="rect">
            <a:avLst/>
          </a:prstGeom>
        </p:spPr>
      </p:pic>
      <p:sp>
        <p:nvSpPr>
          <p:cNvPr id="6" name="TextBox 5">
            <a:extLst>
              <a:ext uri="{FF2B5EF4-FFF2-40B4-BE49-F238E27FC236}">
                <a16:creationId xmlns:a16="http://schemas.microsoft.com/office/drawing/2014/main" id="{236C9DA6-2B8B-C55A-A39B-F0449FCED8D8}"/>
              </a:ext>
            </a:extLst>
          </p:cNvPr>
          <p:cNvSpPr txBox="1"/>
          <p:nvPr/>
        </p:nvSpPr>
        <p:spPr>
          <a:xfrm>
            <a:off x="2238102" y="450668"/>
            <a:ext cx="837111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a:ea typeface="+mn-lt"/>
                <a:cs typeface="+mn-lt"/>
              </a:rPr>
              <a:t>Tutor.com -Initial Impact Data</a:t>
            </a:r>
            <a:endParaRPr lang="en-US" sz="4200"/>
          </a:p>
        </p:txBody>
      </p:sp>
      <p:pic>
        <p:nvPicPr>
          <p:cNvPr id="2" name="Picture 1">
            <a:extLst>
              <a:ext uri="{FF2B5EF4-FFF2-40B4-BE49-F238E27FC236}">
                <a16:creationId xmlns:a16="http://schemas.microsoft.com/office/drawing/2014/main" id="{F4F6E13A-F174-3750-6AE7-DD0FC3E02E24}"/>
              </a:ext>
            </a:extLst>
          </p:cNvPr>
          <p:cNvPicPr>
            <a:picLocks noChangeAspect="1"/>
          </p:cNvPicPr>
          <p:nvPr/>
        </p:nvPicPr>
        <p:blipFill>
          <a:blip r:embed="rId4"/>
          <a:stretch>
            <a:fillRect/>
          </a:stretch>
        </p:blipFill>
        <p:spPr>
          <a:xfrm>
            <a:off x="4932363" y="1201738"/>
            <a:ext cx="7077075" cy="3425825"/>
          </a:xfrm>
          <a:prstGeom prst="rect">
            <a:avLst/>
          </a:prstGeom>
        </p:spPr>
      </p:pic>
      <p:pic>
        <p:nvPicPr>
          <p:cNvPr id="8" name="Picture 7">
            <a:extLst>
              <a:ext uri="{FF2B5EF4-FFF2-40B4-BE49-F238E27FC236}">
                <a16:creationId xmlns:a16="http://schemas.microsoft.com/office/drawing/2014/main" id="{B7120DC1-0CB7-39E9-ABB6-C305D39B29D3}"/>
              </a:ext>
            </a:extLst>
          </p:cNvPr>
          <p:cNvPicPr>
            <a:picLocks noChangeAspect="1"/>
          </p:cNvPicPr>
          <p:nvPr/>
        </p:nvPicPr>
        <p:blipFill>
          <a:blip r:embed="rId5"/>
          <a:stretch>
            <a:fillRect/>
          </a:stretch>
        </p:blipFill>
        <p:spPr>
          <a:xfrm>
            <a:off x="50800" y="4444206"/>
            <a:ext cx="6978651" cy="2361407"/>
          </a:xfrm>
          <a:prstGeom prst="rect">
            <a:avLst/>
          </a:prstGeom>
        </p:spPr>
      </p:pic>
    </p:spTree>
    <p:extLst>
      <p:ext uri="{BB962C8B-B14F-4D97-AF65-F5344CB8AC3E}">
        <p14:creationId xmlns:p14="http://schemas.microsoft.com/office/powerpoint/2010/main" val="402867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DA82869E-9520-453A-ECB1-DA86EF054AB3}"/>
              </a:ext>
            </a:extLst>
          </p:cNvPr>
          <p:cNvPicPr>
            <a:picLocks noChangeAspect="1"/>
          </p:cNvPicPr>
          <p:nvPr/>
        </p:nvPicPr>
        <p:blipFill>
          <a:blip r:embed="rId2"/>
          <a:stretch>
            <a:fillRect/>
          </a:stretch>
        </p:blipFill>
        <p:spPr>
          <a:xfrm>
            <a:off x="697791" y="251031"/>
            <a:ext cx="1296505" cy="1318692"/>
          </a:xfrm>
          <a:prstGeom prst="rect">
            <a:avLst/>
          </a:prstGeom>
        </p:spPr>
      </p:pic>
      <p:sp>
        <p:nvSpPr>
          <p:cNvPr id="11" name="TextBox 10">
            <a:extLst>
              <a:ext uri="{FF2B5EF4-FFF2-40B4-BE49-F238E27FC236}">
                <a16:creationId xmlns:a16="http://schemas.microsoft.com/office/drawing/2014/main" id="{7ED7CA9E-08C2-1ACD-E11E-ECF4B8F301FD}"/>
              </a:ext>
            </a:extLst>
          </p:cNvPr>
          <p:cNvSpPr txBox="1"/>
          <p:nvPr/>
        </p:nvSpPr>
        <p:spPr>
          <a:xfrm>
            <a:off x="2161902" y="548639"/>
            <a:ext cx="837111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a:ea typeface="+mn-lt"/>
                <a:cs typeface="+mn-lt"/>
              </a:rPr>
              <a:t>Tutor.com -Initial Impact Data</a:t>
            </a:r>
            <a:endParaRPr lang="en-US" sz="4200"/>
          </a:p>
        </p:txBody>
      </p:sp>
      <p:pic>
        <p:nvPicPr>
          <p:cNvPr id="2" name="Picture 1" descr="A screenshot of a computer&#10;&#10;Description automatically generated">
            <a:extLst>
              <a:ext uri="{FF2B5EF4-FFF2-40B4-BE49-F238E27FC236}">
                <a16:creationId xmlns:a16="http://schemas.microsoft.com/office/drawing/2014/main" id="{7B50032C-29A5-6EC1-C5A8-DBE06200B678}"/>
              </a:ext>
            </a:extLst>
          </p:cNvPr>
          <p:cNvPicPr>
            <a:picLocks noChangeAspect="1"/>
          </p:cNvPicPr>
          <p:nvPr/>
        </p:nvPicPr>
        <p:blipFill>
          <a:blip r:embed="rId3"/>
          <a:stretch>
            <a:fillRect/>
          </a:stretch>
        </p:blipFill>
        <p:spPr>
          <a:xfrm>
            <a:off x="903288" y="2216150"/>
            <a:ext cx="10385425" cy="2095500"/>
          </a:xfrm>
          <a:prstGeom prst="rect">
            <a:avLst/>
          </a:prstGeom>
        </p:spPr>
      </p:pic>
      <p:pic>
        <p:nvPicPr>
          <p:cNvPr id="3" name="Picture 2" descr="A yellow and white rectangle with black text&#10;&#10;Description automatically generated">
            <a:extLst>
              <a:ext uri="{FF2B5EF4-FFF2-40B4-BE49-F238E27FC236}">
                <a16:creationId xmlns:a16="http://schemas.microsoft.com/office/drawing/2014/main" id="{550527BF-4B33-5878-3522-6841F5581DFD}"/>
              </a:ext>
            </a:extLst>
          </p:cNvPr>
          <p:cNvPicPr>
            <a:picLocks noChangeAspect="1"/>
          </p:cNvPicPr>
          <p:nvPr/>
        </p:nvPicPr>
        <p:blipFill>
          <a:blip r:embed="rId4"/>
          <a:stretch>
            <a:fillRect/>
          </a:stretch>
        </p:blipFill>
        <p:spPr>
          <a:xfrm>
            <a:off x="903288" y="4508500"/>
            <a:ext cx="10385425" cy="1727200"/>
          </a:xfrm>
          <a:prstGeom prst="rect">
            <a:avLst/>
          </a:prstGeom>
        </p:spPr>
      </p:pic>
    </p:spTree>
    <p:extLst>
      <p:ext uri="{BB962C8B-B14F-4D97-AF65-F5344CB8AC3E}">
        <p14:creationId xmlns:p14="http://schemas.microsoft.com/office/powerpoint/2010/main" val="3449875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8</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High School  Road Show</vt:lpstr>
      <vt:lpstr>WELCOME</vt:lpstr>
      <vt:lpstr>INFORMATIONAL ITEMS:</vt:lpstr>
      <vt:lpstr>Seniors -12th Grade</vt:lpstr>
      <vt:lpstr>Juniors -11th Grade</vt:lpstr>
      <vt:lpstr>Sophomores -10th Grade</vt:lpstr>
      <vt:lpstr>Freshman – 9th Grade</vt:lpstr>
      <vt:lpstr>PowerPoint Presentation</vt:lpstr>
      <vt:lpstr>PowerPoint Presentation</vt:lpstr>
      <vt:lpstr>Enrollment Data </vt:lpstr>
      <vt:lpstr>School Graduation Rate  Compared to District and State  </vt:lpstr>
      <vt:lpstr>English Learners</vt:lpstr>
      <vt:lpstr>AP Testing</vt:lpstr>
      <vt:lpstr>Courses &amp; Test Enrollment</vt:lpstr>
      <vt:lpstr>Continuous Cycle of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Jennifer</dc:creator>
  <cp:revision>2</cp:revision>
  <dcterms:created xsi:type="dcterms:W3CDTF">2022-02-01T22:41:32Z</dcterms:created>
  <dcterms:modified xsi:type="dcterms:W3CDTF">2024-04-11T20:30:24Z</dcterms:modified>
</cp:coreProperties>
</file>